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8"/>
  </p:notesMasterIdLst>
  <p:sldIdLst>
    <p:sldId id="256" r:id="rId2"/>
    <p:sldId id="714" r:id="rId3"/>
    <p:sldId id="674" r:id="rId4"/>
    <p:sldId id="717" r:id="rId5"/>
    <p:sldId id="715" r:id="rId6"/>
    <p:sldId id="725" r:id="rId7"/>
    <p:sldId id="726" r:id="rId8"/>
    <p:sldId id="719" r:id="rId9"/>
    <p:sldId id="718" r:id="rId10"/>
    <p:sldId id="720" r:id="rId11"/>
    <p:sldId id="721" r:id="rId12"/>
    <p:sldId id="723" r:id="rId13"/>
    <p:sldId id="724" r:id="rId14"/>
    <p:sldId id="727" r:id="rId15"/>
    <p:sldId id="711"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647E3-744C-4BEA-803C-EAC73DEC2872}" v="4" dt="2024-11-24T06:11:46.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2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5E5BE-9AB7-44F8-826B-8661C0C6B91A}" type="doc">
      <dgm:prSet loTypeId="urn:microsoft.com/office/officeart/2008/layout/LinedList" loCatId="hierarchy" qsTypeId="urn:microsoft.com/office/officeart/2005/8/quickstyle/simple1" qsCatId="simple" csTypeId="urn:microsoft.com/office/officeart/2005/8/colors/colorful1" csCatId="colorful"/>
      <dgm:spPr/>
      <dgm:t>
        <a:bodyPr/>
        <a:lstStyle/>
        <a:p>
          <a:endParaRPr lang="en-US"/>
        </a:p>
      </dgm:t>
    </dgm:pt>
    <dgm:pt modelId="{661FE6E5-E7A9-47B0-8764-8CCD727B3743}">
      <dgm:prSet custT="1"/>
      <dgm:spPr/>
      <dgm:t>
        <a:bodyPr/>
        <a:lstStyle/>
        <a:p>
          <a:r>
            <a:rPr lang="en-IN" sz="2000">
              <a:latin typeface="Times New Roman" panose="02020603050405020304" pitchFamily="18" charset="0"/>
              <a:cs typeface="Times New Roman" panose="02020603050405020304" pitchFamily="18" charset="0"/>
            </a:rPr>
            <a:t>01</a:t>
          </a:r>
          <a:r>
            <a:rPr lang="en-IN" sz="2900"/>
            <a:t> </a:t>
          </a:r>
          <a:r>
            <a:rPr lang="en-IN" sz="2000">
              <a:latin typeface="Times New Roman" panose="02020603050405020304" pitchFamily="18" charset="0"/>
              <a:cs typeface="Times New Roman" panose="02020603050405020304" pitchFamily="18" charset="0"/>
            </a:rPr>
            <a:t>Introduction</a:t>
          </a:r>
          <a:endParaRPr lang="en-US" sz="2000">
            <a:latin typeface="Times New Roman" panose="02020603050405020304" pitchFamily="18" charset="0"/>
            <a:cs typeface="Times New Roman" panose="02020603050405020304" pitchFamily="18" charset="0"/>
          </a:endParaRPr>
        </a:p>
      </dgm:t>
    </dgm:pt>
    <dgm:pt modelId="{7D9DE2A0-5392-4BBA-8595-18380184DF70}" type="parTrans" cxnId="{E06B9817-77B6-46D6-8F23-9734962CDF8E}">
      <dgm:prSet/>
      <dgm:spPr/>
      <dgm:t>
        <a:bodyPr/>
        <a:lstStyle/>
        <a:p>
          <a:endParaRPr lang="en-US"/>
        </a:p>
      </dgm:t>
    </dgm:pt>
    <dgm:pt modelId="{7A9F64A3-4F63-4557-9287-CDF8F8312390}" type="sibTrans" cxnId="{E06B9817-77B6-46D6-8F23-9734962CDF8E}">
      <dgm:prSet/>
      <dgm:spPr/>
      <dgm:t>
        <a:bodyPr/>
        <a:lstStyle/>
        <a:p>
          <a:endParaRPr lang="en-US"/>
        </a:p>
      </dgm:t>
    </dgm:pt>
    <dgm:pt modelId="{3E6BA17D-7FA9-4959-B048-8AADBCA8D684}">
      <dgm:prSet custT="1"/>
      <dgm:spPr/>
      <dgm:t>
        <a:bodyPr/>
        <a:lstStyle/>
        <a:p>
          <a:r>
            <a:rPr lang="en-IN" sz="2000">
              <a:latin typeface="Times New Roman" panose="02020603050405020304" pitchFamily="18" charset="0"/>
              <a:cs typeface="Times New Roman" panose="02020603050405020304" pitchFamily="18" charset="0"/>
            </a:rPr>
            <a:t>02</a:t>
          </a:r>
          <a:r>
            <a:rPr lang="en-IN" sz="2900"/>
            <a:t> </a:t>
          </a:r>
          <a:r>
            <a:rPr lang="en-IN" sz="2000">
              <a:latin typeface="Times New Roman" panose="02020603050405020304" pitchFamily="18" charset="0"/>
              <a:cs typeface="Times New Roman" panose="02020603050405020304" pitchFamily="18" charset="0"/>
            </a:rPr>
            <a:t>Data Collection</a:t>
          </a:r>
          <a:endParaRPr lang="en-US" sz="2000">
            <a:latin typeface="Times New Roman" panose="02020603050405020304" pitchFamily="18" charset="0"/>
            <a:cs typeface="Times New Roman" panose="02020603050405020304" pitchFamily="18" charset="0"/>
          </a:endParaRPr>
        </a:p>
      </dgm:t>
    </dgm:pt>
    <dgm:pt modelId="{5B61AC62-9278-4463-B0A3-69D68C7014CA}" type="parTrans" cxnId="{7D06C736-E155-43D9-895C-0F14143DC30B}">
      <dgm:prSet/>
      <dgm:spPr/>
      <dgm:t>
        <a:bodyPr/>
        <a:lstStyle/>
        <a:p>
          <a:endParaRPr lang="en-US"/>
        </a:p>
      </dgm:t>
    </dgm:pt>
    <dgm:pt modelId="{994F88E8-BED3-4964-9CC8-E412948362D3}" type="sibTrans" cxnId="{7D06C736-E155-43D9-895C-0F14143DC30B}">
      <dgm:prSet/>
      <dgm:spPr/>
      <dgm:t>
        <a:bodyPr/>
        <a:lstStyle/>
        <a:p>
          <a:endParaRPr lang="en-US"/>
        </a:p>
      </dgm:t>
    </dgm:pt>
    <dgm:pt modelId="{D57F07B2-70F0-4EFA-BF58-4F45C7827294}">
      <dgm:prSet custT="1"/>
      <dgm:spPr/>
      <dgm:t>
        <a:bodyPr/>
        <a:lstStyle/>
        <a:p>
          <a:r>
            <a:rPr lang="en-IN" sz="2000">
              <a:latin typeface="Times New Roman" panose="02020603050405020304" pitchFamily="18" charset="0"/>
              <a:cs typeface="Times New Roman" panose="02020603050405020304" pitchFamily="18" charset="0"/>
            </a:rPr>
            <a:t>03</a:t>
          </a:r>
          <a:r>
            <a:rPr lang="en-IN" sz="2900"/>
            <a:t> </a:t>
          </a:r>
          <a:r>
            <a:rPr lang="en-IN" sz="2000">
              <a:latin typeface="Times New Roman" panose="02020603050405020304" pitchFamily="18" charset="0"/>
              <a:cs typeface="Times New Roman" panose="02020603050405020304" pitchFamily="18" charset="0"/>
            </a:rPr>
            <a:t>Preprocessing</a:t>
          </a:r>
          <a:endParaRPr lang="en-US" sz="2000">
            <a:latin typeface="Times New Roman" panose="02020603050405020304" pitchFamily="18" charset="0"/>
            <a:cs typeface="Times New Roman" panose="02020603050405020304" pitchFamily="18" charset="0"/>
          </a:endParaRPr>
        </a:p>
      </dgm:t>
    </dgm:pt>
    <dgm:pt modelId="{BE4A417A-8AA6-4D3B-B5B5-2399446BE5A6}" type="parTrans" cxnId="{16761BC0-9A50-4195-8AF8-C6BCA0311DF6}">
      <dgm:prSet/>
      <dgm:spPr/>
      <dgm:t>
        <a:bodyPr/>
        <a:lstStyle/>
        <a:p>
          <a:endParaRPr lang="en-US"/>
        </a:p>
      </dgm:t>
    </dgm:pt>
    <dgm:pt modelId="{0BB2D7B9-29E7-4954-BC7D-7E5C19326D11}" type="sibTrans" cxnId="{16761BC0-9A50-4195-8AF8-C6BCA0311DF6}">
      <dgm:prSet/>
      <dgm:spPr/>
      <dgm:t>
        <a:bodyPr/>
        <a:lstStyle/>
        <a:p>
          <a:endParaRPr lang="en-US"/>
        </a:p>
      </dgm:t>
    </dgm:pt>
    <dgm:pt modelId="{F87D480D-519F-4FB8-9427-34A3D18BF954}">
      <dgm:prSet custT="1"/>
      <dgm:spPr/>
      <dgm:t>
        <a:bodyPr/>
        <a:lstStyle/>
        <a:p>
          <a:r>
            <a:rPr lang="en-IN" sz="2000">
              <a:latin typeface="Times New Roman" panose="02020603050405020304" pitchFamily="18" charset="0"/>
              <a:cs typeface="Times New Roman" panose="02020603050405020304" pitchFamily="18" charset="0"/>
            </a:rPr>
            <a:t>04</a:t>
          </a:r>
          <a:r>
            <a:rPr lang="en-IN" sz="2900"/>
            <a:t> </a:t>
          </a:r>
          <a:r>
            <a:rPr lang="en-IN" sz="2000">
              <a:latin typeface="Times New Roman" panose="02020603050405020304" pitchFamily="18" charset="0"/>
              <a:cs typeface="Times New Roman" panose="02020603050405020304" pitchFamily="18" charset="0"/>
            </a:rPr>
            <a:t>EDA</a:t>
          </a:r>
          <a:endParaRPr lang="en-US" sz="2000">
            <a:latin typeface="Times New Roman" panose="02020603050405020304" pitchFamily="18" charset="0"/>
            <a:cs typeface="Times New Roman" panose="02020603050405020304" pitchFamily="18" charset="0"/>
          </a:endParaRPr>
        </a:p>
      </dgm:t>
    </dgm:pt>
    <dgm:pt modelId="{DE72593B-1224-4B0C-B07F-71BE5DEDA9E2}" type="parTrans" cxnId="{7457EF6C-7C16-4111-867F-00D36BD0E5DF}">
      <dgm:prSet/>
      <dgm:spPr/>
      <dgm:t>
        <a:bodyPr/>
        <a:lstStyle/>
        <a:p>
          <a:endParaRPr lang="en-US"/>
        </a:p>
      </dgm:t>
    </dgm:pt>
    <dgm:pt modelId="{5F3ABC04-73AB-47FA-8628-4CF94FC2029D}" type="sibTrans" cxnId="{7457EF6C-7C16-4111-867F-00D36BD0E5DF}">
      <dgm:prSet/>
      <dgm:spPr/>
      <dgm:t>
        <a:bodyPr/>
        <a:lstStyle/>
        <a:p>
          <a:endParaRPr lang="en-US"/>
        </a:p>
      </dgm:t>
    </dgm:pt>
    <dgm:pt modelId="{5D5DFE47-3090-42D6-BBEF-B7007E60CF70}">
      <dgm:prSet custT="1"/>
      <dgm:spPr/>
      <dgm:t>
        <a:bodyPr/>
        <a:lstStyle/>
        <a:p>
          <a:r>
            <a:rPr lang="en-IN" sz="2000">
              <a:latin typeface="Times New Roman" panose="02020603050405020304" pitchFamily="18" charset="0"/>
              <a:cs typeface="Times New Roman" panose="02020603050405020304" pitchFamily="18" charset="0"/>
            </a:rPr>
            <a:t>05</a:t>
          </a:r>
          <a:r>
            <a:rPr lang="en-IN" sz="2900"/>
            <a:t> </a:t>
          </a:r>
          <a:r>
            <a:rPr lang="en-IN" sz="2000">
              <a:latin typeface="Times New Roman" panose="02020603050405020304" pitchFamily="18" charset="0"/>
              <a:cs typeface="Times New Roman" panose="02020603050405020304" pitchFamily="18" charset="0"/>
            </a:rPr>
            <a:t>Methodology</a:t>
          </a:r>
          <a:endParaRPr lang="en-US" sz="2000">
            <a:latin typeface="Times New Roman" panose="02020603050405020304" pitchFamily="18" charset="0"/>
            <a:cs typeface="Times New Roman" panose="02020603050405020304" pitchFamily="18" charset="0"/>
          </a:endParaRPr>
        </a:p>
      </dgm:t>
    </dgm:pt>
    <dgm:pt modelId="{883CF826-A0AC-4982-A6C6-9E0D8C86148A}" type="parTrans" cxnId="{F609624B-8DAF-43A8-AD10-F26CB7FA9D0B}">
      <dgm:prSet/>
      <dgm:spPr/>
      <dgm:t>
        <a:bodyPr/>
        <a:lstStyle/>
        <a:p>
          <a:endParaRPr lang="en-US"/>
        </a:p>
      </dgm:t>
    </dgm:pt>
    <dgm:pt modelId="{A10F5B3D-4095-4635-A294-B2C0950B7C11}" type="sibTrans" cxnId="{F609624B-8DAF-43A8-AD10-F26CB7FA9D0B}">
      <dgm:prSet/>
      <dgm:spPr/>
      <dgm:t>
        <a:bodyPr/>
        <a:lstStyle/>
        <a:p>
          <a:endParaRPr lang="en-US"/>
        </a:p>
      </dgm:t>
    </dgm:pt>
    <dgm:pt modelId="{7A340440-5C3E-45AA-8136-C60B3163F464}">
      <dgm:prSet custT="1"/>
      <dgm:spPr/>
      <dgm:t>
        <a:bodyPr/>
        <a:lstStyle/>
        <a:p>
          <a:r>
            <a:rPr lang="en-IN" sz="2000">
              <a:latin typeface="Times New Roman" panose="02020603050405020304" pitchFamily="18" charset="0"/>
              <a:cs typeface="Times New Roman" panose="02020603050405020304" pitchFamily="18" charset="0"/>
            </a:rPr>
            <a:t>06</a:t>
          </a:r>
          <a:r>
            <a:rPr lang="en-IN" sz="2900"/>
            <a:t> </a:t>
          </a:r>
          <a:r>
            <a:rPr lang="en-IN" sz="2000">
              <a:latin typeface="Times New Roman" panose="02020603050405020304" pitchFamily="18" charset="0"/>
              <a:cs typeface="Times New Roman" panose="02020603050405020304" pitchFamily="18" charset="0"/>
            </a:rPr>
            <a:t>Model Evaluation</a:t>
          </a:r>
          <a:endParaRPr lang="en-US" sz="2000">
            <a:latin typeface="Times New Roman" panose="02020603050405020304" pitchFamily="18" charset="0"/>
            <a:cs typeface="Times New Roman" panose="02020603050405020304" pitchFamily="18" charset="0"/>
          </a:endParaRPr>
        </a:p>
      </dgm:t>
    </dgm:pt>
    <dgm:pt modelId="{DCA903FA-8349-4C3E-987E-0D429A794DB6}" type="parTrans" cxnId="{43C1E952-23D4-4B93-8616-3059AC6AB068}">
      <dgm:prSet/>
      <dgm:spPr/>
      <dgm:t>
        <a:bodyPr/>
        <a:lstStyle/>
        <a:p>
          <a:endParaRPr lang="en-US"/>
        </a:p>
      </dgm:t>
    </dgm:pt>
    <dgm:pt modelId="{61DB94D4-A41E-41E2-8D12-C8834092F99B}" type="sibTrans" cxnId="{43C1E952-23D4-4B93-8616-3059AC6AB068}">
      <dgm:prSet/>
      <dgm:spPr/>
      <dgm:t>
        <a:bodyPr/>
        <a:lstStyle/>
        <a:p>
          <a:endParaRPr lang="en-US"/>
        </a:p>
      </dgm:t>
    </dgm:pt>
    <dgm:pt modelId="{396677FA-8666-4BB5-B153-77A103AA9578}">
      <dgm:prSet custT="1"/>
      <dgm:spPr/>
      <dgm:t>
        <a:bodyPr/>
        <a:lstStyle/>
        <a:p>
          <a:r>
            <a:rPr lang="en-IN" sz="2000">
              <a:latin typeface="Times New Roman" panose="02020603050405020304" pitchFamily="18" charset="0"/>
              <a:cs typeface="Times New Roman" panose="02020603050405020304" pitchFamily="18" charset="0"/>
            </a:rPr>
            <a:t>07</a:t>
          </a:r>
          <a:r>
            <a:rPr lang="en-IN" sz="2900"/>
            <a:t> </a:t>
          </a:r>
          <a:r>
            <a:rPr lang="en-IN" sz="2000">
              <a:latin typeface="Times New Roman" panose="02020603050405020304" pitchFamily="18" charset="0"/>
              <a:cs typeface="Times New Roman" panose="02020603050405020304" pitchFamily="18" charset="0"/>
            </a:rPr>
            <a:t>Conclusion</a:t>
          </a:r>
          <a:endParaRPr lang="en-US" sz="2000">
            <a:latin typeface="Times New Roman" panose="02020603050405020304" pitchFamily="18" charset="0"/>
            <a:cs typeface="Times New Roman" panose="02020603050405020304" pitchFamily="18" charset="0"/>
          </a:endParaRPr>
        </a:p>
      </dgm:t>
    </dgm:pt>
    <dgm:pt modelId="{ABFDB2BE-2873-4C06-9B64-8ACD19EB0652}" type="parTrans" cxnId="{1FA74D8A-6240-474F-B111-E8CFC2FA9242}">
      <dgm:prSet/>
      <dgm:spPr/>
      <dgm:t>
        <a:bodyPr/>
        <a:lstStyle/>
        <a:p>
          <a:endParaRPr lang="en-US"/>
        </a:p>
      </dgm:t>
    </dgm:pt>
    <dgm:pt modelId="{AF064695-6961-4766-9CA4-AA0DD1B15986}" type="sibTrans" cxnId="{1FA74D8A-6240-474F-B111-E8CFC2FA9242}">
      <dgm:prSet/>
      <dgm:spPr/>
      <dgm:t>
        <a:bodyPr/>
        <a:lstStyle/>
        <a:p>
          <a:endParaRPr lang="en-US"/>
        </a:p>
      </dgm:t>
    </dgm:pt>
    <dgm:pt modelId="{E0AC44F6-BA1A-401D-9CC3-2008287B3DDF}" type="pres">
      <dgm:prSet presAssocID="{0B15E5BE-9AB7-44F8-826B-8661C0C6B91A}" presName="vert0" presStyleCnt="0">
        <dgm:presLayoutVars>
          <dgm:dir/>
          <dgm:animOne val="branch"/>
          <dgm:animLvl val="lvl"/>
        </dgm:presLayoutVars>
      </dgm:prSet>
      <dgm:spPr/>
    </dgm:pt>
    <dgm:pt modelId="{96B2790B-D95D-4638-927C-DFF5E80289A9}" type="pres">
      <dgm:prSet presAssocID="{661FE6E5-E7A9-47B0-8764-8CCD727B3743}" presName="thickLine" presStyleLbl="alignNode1" presStyleIdx="0" presStyleCnt="7"/>
      <dgm:spPr/>
    </dgm:pt>
    <dgm:pt modelId="{71F93DDF-C9E6-4DDB-8904-A54E963AFFEC}" type="pres">
      <dgm:prSet presAssocID="{661FE6E5-E7A9-47B0-8764-8CCD727B3743}" presName="horz1" presStyleCnt="0"/>
      <dgm:spPr/>
    </dgm:pt>
    <dgm:pt modelId="{774C7CA5-25EA-4B5C-B55E-17498A8D53D3}" type="pres">
      <dgm:prSet presAssocID="{661FE6E5-E7A9-47B0-8764-8CCD727B3743}" presName="tx1" presStyleLbl="revTx" presStyleIdx="0" presStyleCnt="7"/>
      <dgm:spPr/>
    </dgm:pt>
    <dgm:pt modelId="{4F959B4A-BD6B-453A-B124-EF79AD93CA70}" type="pres">
      <dgm:prSet presAssocID="{661FE6E5-E7A9-47B0-8764-8CCD727B3743}" presName="vert1" presStyleCnt="0"/>
      <dgm:spPr/>
    </dgm:pt>
    <dgm:pt modelId="{52F2F47E-6CCA-4EF9-950A-D3883E1BB234}" type="pres">
      <dgm:prSet presAssocID="{3E6BA17D-7FA9-4959-B048-8AADBCA8D684}" presName="thickLine" presStyleLbl="alignNode1" presStyleIdx="1" presStyleCnt="7"/>
      <dgm:spPr/>
    </dgm:pt>
    <dgm:pt modelId="{BB991E66-683E-4C25-B050-3BDCF6C2467C}" type="pres">
      <dgm:prSet presAssocID="{3E6BA17D-7FA9-4959-B048-8AADBCA8D684}" presName="horz1" presStyleCnt="0"/>
      <dgm:spPr/>
    </dgm:pt>
    <dgm:pt modelId="{47BEDCE3-0A6E-470B-A5D2-FB970F285492}" type="pres">
      <dgm:prSet presAssocID="{3E6BA17D-7FA9-4959-B048-8AADBCA8D684}" presName="tx1" presStyleLbl="revTx" presStyleIdx="1" presStyleCnt="7"/>
      <dgm:spPr/>
    </dgm:pt>
    <dgm:pt modelId="{67C11A83-C2E2-46E6-BC72-19C598772BFA}" type="pres">
      <dgm:prSet presAssocID="{3E6BA17D-7FA9-4959-B048-8AADBCA8D684}" presName="vert1" presStyleCnt="0"/>
      <dgm:spPr/>
    </dgm:pt>
    <dgm:pt modelId="{96784556-B56A-4D00-BEE7-3DDDF20F9DDC}" type="pres">
      <dgm:prSet presAssocID="{D57F07B2-70F0-4EFA-BF58-4F45C7827294}" presName="thickLine" presStyleLbl="alignNode1" presStyleIdx="2" presStyleCnt="7"/>
      <dgm:spPr/>
    </dgm:pt>
    <dgm:pt modelId="{2D2591CA-DC62-4ECA-9815-E1B94FE4B98F}" type="pres">
      <dgm:prSet presAssocID="{D57F07B2-70F0-4EFA-BF58-4F45C7827294}" presName="horz1" presStyleCnt="0"/>
      <dgm:spPr/>
    </dgm:pt>
    <dgm:pt modelId="{729D8C77-6E6E-4FD5-9CCE-3817CC52B65F}" type="pres">
      <dgm:prSet presAssocID="{D57F07B2-70F0-4EFA-BF58-4F45C7827294}" presName="tx1" presStyleLbl="revTx" presStyleIdx="2" presStyleCnt="7"/>
      <dgm:spPr/>
    </dgm:pt>
    <dgm:pt modelId="{F75DC365-FBF3-4F99-A2C8-7FF1E84A0835}" type="pres">
      <dgm:prSet presAssocID="{D57F07B2-70F0-4EFA-BF58-4F45C7827294}" presName="vert1" presStyleCnt="0"/>
      <dgm:spPr/>
    </dgm:pt>
    <dgm:pt modelId="{BC9E835C-3F51-4221-AC34-7284A9542B15}" type="pres">
      <dgm:prSet presAssocID="{F87D480D-519F-4FB8-9427-34A3D18BF954}" presName="thickLine" presStyleLbl="alignNode1" presStyleIdx="3" presStyleCnt="7"/>
      <dgm:spPr/>
    </dgm:pt>
    <dgm:pt modelId="{71EC1A70-9755-4F31-B3BD-AD18D90D0487}" type="pres">
      <dgm:prSet presAssocID="{F87D480D-519F-4FB8-9427-34A3D18BF954}" presName="horz1" presStyleCnt="0"/>
      <dgm:spPr/>
    </dgm:pt>
    <dgm:pt modelId="{E5D3AECE-702C-47EC-9276-A0551711ECD2}" type="pres">
      <dgm:prSet presAssocID="{F87D480D-519F-4FB8-9427-34A3D18BF954}" presName="tx1" presStyleLbl="revTx" presStyleIdx="3" presStyleCnt="7"/>
      <dgm:spPr/>
    </dgm:pt>
    <dgm:pt modelId="{BC050905-4849-48F1-8232-B6CAF28A669A}" type="pres">
      <dgm:prSet presAssocID="{F87D480D-519F-4FB8-9427-34A3D18BF954}" presName="vert1" presStyleCnt="0"/>
      <dgm:spPr/>
    </dgm:pt>
    <dgm:pt modelId="{3145D3D6-5CC3-45F0-BE27-89727F8B433C}" type="pres">
      <dgm:prSet presAssocID="{5D5DFE47-3090-42D6-BBEF-B7007E60CF70}" presName="thickLine" presStyleLbl="alignNode1" presStyleIdx="4" presStyleCnt="7"/>
      <dgm:spPr/>
    </dgm:pt>
    <dgm:pt modelId="{08344E94-CDB6-48DF-9E41-FA72B53D22E4}" type="pres">
      <dgm:prSet presAssocID="{5D5DFE47-3090-42D6-BBEF-B7007E60CF70}" presName="horz1" presStyleCnt="0"/>
      <dgm:spPr/>
    </dgm:pt>
    <dgm:pt modelId="{25DBB0AD-6A46-4F4C-BE43-7F2FD8B34A9B}" type="pres">
      <dgm:prSet presAssocID="{5D5DFE47-3090-42D6-BBEF-B7007E60CF70}" presName="tx1" presStyleLbl="revTx" presStyleIdx="4" presStyleCnt="7"/>
      <dgm:spPr/>
    </dgm:pt>
    <dgm:pt modelId="{C00ABDC4-40EB-47CF-B35B-14F850E9B3D4}" type="pres">
      <dgm:prSet presAssocID="{5D5DFE47-3090-42D6-BBEF-B7007E60CF70}" presName="vert1" presStyleCnt="0"/>
      <dgm:spPr/>
    </dgm:pt>
    <dgm:pt modelId="{6BE247D8-5E77-47D3-A48D-7E7D2561B806}" type="pres">
      <dgm:prSet presAssocID="{7A340440-5C3E-45AA-8136-C60B3163F464}" presName="thickLine" presStyleLbl="alignNode1" presStyleIdx="5" presStyleCnt="7"/>
      <dgm:spPr/>
    </dgm:pt>
    <dgm:pt modelId="{BA55F57A-2498-4EFE-BACF-EC9043325663}" type="pres">
      <dgm:prSet presAssocID="{7A340440-5C3E-45AA-8136-C60B3163F464}" presName="horz1" presStyleCnt="0"/>
      <dgm:spPr/>
    </dgm:pt>
    <dgm:pt modelId="{B8864DA5-0BCA-4CC4-99FA-BF8C4F7ACCB2}" type="pres">
      <dgm:prSet presAssocID="{7A340440-5C3E-45AA-8136-C60B3163F464}" presName="tx1" presStyleLbl="revTx" presStyleIdx="5" presStyleCnt="7"/>
      <dgm:spPr/>
    </dgm:pt>
    <dgm:pt modelId="{E9E1E55A-A329-4855-A87C-05E0984959AC}" type="pres">
      <dgm:prSet presAssocID="{7A340440-5C3E-45AA-8136-C60B3163F464}" presName="vert1" presStyleCnt="0"/>
      <dgm:spPr/>
    </dgm:pt>
    <dgm:pt modelId="{02F829F5-2ADE-41EB-9FA6-970EAA9080F6}" type="pres">
      <dgm:prSet presAssocID="{396677FA-8666-4BB5-B153-77A103AA9578}" presName="thickLine" presStyleLbl="alignNode1" presStyleIdx="6" presStyleCnt="7"/>
      <dgm:spPr/>
    </dgm:pt>
    <dgm:pt modelId="{96A2222E-362B-46B5-BD8A-8B1CDD26030F}" type="pres">
      <dgm:prSet presAssocID="{396677FA-8666-4BB5-B153-77A103AA9578}" presName="horz1" presStyleCnt="0"/>
      <dgm:spPr/>
    </dgm:pt>
    <dgm:pt modelId="{C60FDFD1-0513-4F5F-9E83-3908BD491C51}" type="pres">
      <dgm:prSet presAssocID="{396677FA-8666-4BB5-B153-77A103AA9578}" presName="tx1" presStyleLbl="revTx" presStyleIdx="6" presStyleCnt="7"/>
      <dgm:spPr/>
    </dgm:pt>
    <dgm:pt modelId="{618E95A0-AA4A-460E-B33D-11BBC0284BD5}" type="pres">
      <dgm:prSet presAssocID="{396677FA-8666-4BB5-B153-77A103AA9578}" presName="vert1" presStyleCnt="0"/>
      <dgm:spPr/>
    </dgm:pt>
  </dgm:ptLst>
  <dgm:cxnLst>
    <dgm:cxn modelId="{E06B9817-77B6-46D6-8F23-9734962CDF8E}" srcId="{0B15E5BE-9AB7-44F8-826B-8661C0C6B91A}" destId="{661FE6E5-E7A9-47B0-8764-8CCD727B3743}" srcOrd="0" destOrd="0" parTransId="{7D9DE2A0-5392-4BBA-8595-18380184DF70}" sibTransId="{7A9F64A3-4F63-4557-9287-CDF8F8312390}"/>
    <dgm:cxn modelId="{A199C71D-2FC7-4B6C-9107-BC72D8E2B716}" type="presOf" srcId="{D57F07B2-70F0-4EFA-BF58-4F45C7827294}" destId="{729D8C77-6E6E-4FD5-9CCE-3817CC52B65F}" srcOrd="0" destOrd="0" presId="urn:microsoft.com/office/officeart/2008/layout/LinedList"/>
    <dgm:cxn modelId="{89E9E431-3599-47D3-8AC9-D77A062CDD5B}" type="presOf" srcId="{661FE6E5-E7A9-47B0-8764-8CCD727B3743}" destId="{774C7CA5-25EA-4B5C-B55E-17498A8D53D3}" srcOrd="0" destOrd="0" presId="urn:microsoft.com/office/officeart/2008/layout/LinedList"/>
    <dgm:cxn modelId="{7D06C736-E155-43D9-895C-0F14143DC30B}" srcId="{0B15E5BE-9AB7-44F8-826B-8661C0C6B91A}" destId="{3E6BA17D-7FA9-4959-B048-8AADBCA8D684}" srcOrd="1" destOrd="0" parTransId="{5B61AC62-9278-4463-B0A3-69D68C7014CA}" sibTransId="{994F88E8-BED3-4964-9CC8-E412948362D3}"/>
    <dgm:cxn modelId="{85D9B83C-54CD-411C-A5E9-999C8291EDC5}" type="presOf" srcId="{5D5DFE47-3090-42D6-BBEF-B7007E60CF70}" destId="{25DBB0AD-6A46-4F4C-BE43-7F2FD8B34A9B}" srcOrd="0" destOrd="0" presId="urn:microsoft.com/office/officeart/2008/layout/LinedList"/>
    <dgm:cxn modelId="{F609624B-8DAF-43A8-AD10-F26CB7FA9D0B}" srcId="{0B15E5BE-9AB7-44F8-826B-8661C0C6B91A}" destId="{5D5DFE47-3090-42D6-BBEF-B7007E60CF70}" srcOrd="4" destOrd="0" parTransId="{883CF826-A0AC-4982-A6C6-9E0D8C86148A}" sibTransId="{A10F5B3D-4095-4635-A294-B2C0950B7C11}"/>
    <dgm:cxn modelId="{7457EF6C-7C16-4111-867F-00D36BD0E5DF}" srcId="{0B15E5BE-9AB7-44F8-826B-8661C0C6B91A}" destId="{F87D480D-519F-4FB8-9427-34A3D18BF954}" srcOrd="3" destOrd="0" parTransId="{DE72593B-1224-4B0C-B07F-71BE5DEDA9E2}" sibTransId="{5F3ABC04-73AB-47FA-8628-4CF94FC2029D}"/>
    <dgm:cxn modelId="{43C1E952-23D4-4B93-8616-3059AC6AB068}" srcId="{0B15E5BE-9AB7-44F8-826B-8661C0C6B91A}" destId="{7A340440-5C3E-45AA-8136-C60B3163F464}" srcOrd="5" destOrd="0" parTransId="{DCA903FA-8349-4C3E-987E-0D429A794DB6}" sibTransId="{61DB94D4-A41E-41E2-8D12-C8834092F99B}"/>
    <dgm:cxn modelId="{1FA74D8A-6240-474F-B111-E8CFC2FA9242}" srcId="{0B15E5BE-9AB7-44F8-826B-8661C0C6B91A}" destId="{396677FA-8666-4BB5-B153-77A103AA9578}" srcOrd="6" destOrd="0" parTransId="{ABFDB2BE-2873-4C06-9B64-8ACD19EB0652}" sibTransId="{AF064695-6961-4766-9CA4-AA0DD1B15986}"/>
    <dgm:cxn modelId="{0D9113A9-D0CB-4589-85F8-1A91F393F913}" type="presOf" srcId="{396677FA-8666-4BB5-B153-77A103AA9578}" destId="{C60FDFD1-0513-4F5F-9E83-3908BD491C51}" srcOrd="0" destOrd="0" presId="urn:microsoft.com/office/officeart/2008/layout/LinedList"/>
    <dgm:cxn modelId="{16761BC0-9A50-4195-8AF8-C6BCA0311DF6}" srcId="{0B15E5BE-9AB7-44F8-826B-8661C0C6B91A}" destId="{D57F07B2-70F0-4EFA-BF58-4F45C7827294}" srcOrd="2" destOrd="0" parTransId="{BE4A417A-8AA6-4D3B-B5B5-2399446BE5A6}" sibTransId="{0BB2D7B9-29E7-4954-BC7D-7E5C19326D11}"/>
    <dgm:cxn modelId="{0946B2D7-2CD1-4A0F-8AA3-9164FD298222}" type="presOf" srcId="{0B15E5BE-9AB7-44F8-826B-8661C0C6B91A}" destId="{E0AC44F6-BA1A-401D-9CC3-2008287B3DDF}" srcOrd="0" destOrd="0" presId="urn:microsoft.com/office/officeart/2008/layout/LinedList"/>
    <dgm:cxn modelId="{D43339E0-B403-4079-8D6E-BDF180AFFFA6}" type="presOf" srcId="{F87D480D-519F-4FB8-9427-34A3D18BF954}" destId="{E5D3AECE-702C-47EC-9276-A0551711ECD2}" srcOrd="0" destOrd="0" presId="urn:microsoft.com/office/officeart/2008/layout/LinedList"/>
    <dgm:cxn modelId="{6FC937F1-4A7D-401E-ACDA-81A3FF438D58}" type="presOf" srcId="{7A340440-5C3E-45AA-8136-C60B3163F464}" destId="{B8864DA5-0BCA-4CC4-99FA-BF8C4F7ACCB2}" srcOrd="0" destOrd="0" presId="urn:microsoft.com/office/officeart/2008/layout/LinedList"/>
    <dgm:cxn modelId="{9F8D60F3-B2DE-47EF-9CA2-CB58BF7A3C50}" type="presOf" srcId="{3E6BA17D-7FA9-4959-B048-8AADBCA8D684}" destId="{47BEDCE3-0A6E-470B-A5D2-FB970F285492}" srcOrd="0" destOrd="0" presId="urn:microsoft.com/office/officeart/2008/layout/LinedList"/>
    <dgm:cxn modelId="{D0CA5D71-FFC5-4267-B577-B96CCEF121FB}" type="presParOf" srcId="{E0AC44F6-BA1A-401D-9CC3-2008287B3DDF}" destId="{96B2790B-D95D-4638-927C-DFF5E80289A9}" srcOrd="0" destOrd="0" presId="urn:microsoft.com/office/officeart/2008/layout/LinedList"/>
    <dgm:cxn modelId="{AD8354CD-E4DF-4D35-A355-D2375D272EDC}" type="presParOf" srcId="{E0AC44F6-BA1A-401D-9CC3-2008287B3DDF}" destId="{71F93DDF-C9E6-4DDB-8904-A54E963AFFEC}" srcOrd="1" destOrd="0" presId="urn:microsoft.com/office/officeart/2008/layout/LinedList"/>
    <dgm:cxn modelId="{8ECF679C-0FF5-44DA-AF03-E456F40ABD02}" type="presParOf" srcId="{71F93DDF-C9E6-4DDB-8904-A54E963AFFEC}" destId="{774C7CA5-25EA-4B5C-B55E-17498A8D53D3}" srcOrd="0" destOrd="0" presId="urn:microsoft.com/office/officeart/2008/layout/LinedList"/>
    <dgm:cxn modelId="{0FF3905C-5FCF-4E11-8C51-B66A10AEE615}" type="presParOf" srcId="{71F93DDF-C9E6-4DDB-8904-A54E963AFFEC}" destId="{4F959B4A-BD6B-453A-B124-EF79AD93CA70}" srcOrd="1" destOrd="0" presId="urn:microsoft.com/office/officeart/2008/layout/LinedList"/>
    <dgm:cxn modelId="{095050D2-4311-4460-8B54-30043171F1A7}" type="presParOf" srcId="{E0AC44F6-BA1A-401D-9CC3-2008287B3DDF}" destId="{52F2F47E-6CCA-4EF9-950A-D3883E1BB234}" srcOrd="2" destOrd="0" presId="urn:microsoft.com/office/officeart/2008/layout/LinedList"/>
    <dgm:cxn modelId="{2E742A91-B8E1-4184-81FA-40D8EDF65F79}" type="presParOf" srcId="{E0AC44F6-BA1A-401D-9CC3-2008287B3DDF}" destId="{BB991E66-683E-4C25-B050-3BDCF6C2467C}" srcOrd="3" destOrd="0" presId="urn:microsoft.com/office/officeart/2008/layout/LinedList"/>
    <dgm:cxn modelId="{D2A65D1F-C325-478D-A15F-93DFC510B034}" type="presParOf" srcId="{BB991E66-683E-4C25-B050-3BDCF6C2467C}" destId="{47BEDCE3-0A6E-470B-A5D2-FB970F285492}" srcOrd="0" destOrd="0" presId="urn:microsoft.com/office/officeart/2008/layout/LinedList"/>
    <dgm:cxn modelId="{16CFA9B3-D053-43C6-9DB7-8BEF32DB0A06}" type="presParOf" srcId="{BB991E66-683E-4C25-B050-3BDCF6C2467C}" destId="{67C11A83-C2E2-46E6-BC72-19C598772BFA}" srcOrd="1" destOrd="0" presId="urn:microsoft.com/office/officeart/2008/layout/LinedList"/>
    <dgm:cxn modelId="{E2CFA5C7-388A-48AC-A902-D8CDB42A912B}" type="presParOf" srcId="{E0AC44F6-BA1A-401D-9CC3-2008287B3DDF}" destId="{96784556-B56A-4D00-BEE7-3DDDF20F9DDC}" srcOrd="4" destOrd="0" presId="urn:microsoft.com/office/officeart/2008/layout/LinedList"/>
    <dgm:cxn modelId="{FFB334FE-BCD2-4373-A393-39C5656350BC}" type="presParOf" srcId="{E0AC44F6-BA1A-401D-9CC3-2008287B3DDF}" destId="{2D2591CA-DC62-4ECA-9815-E1B94FE4B98F}" srcOrd="5" destOrd="0" presId="urn:microsoft.com/office/officeart/2008/layout/LinedList"/>
    <dgm:cxn modelId="{A4D53010-FA70-4FFA-B915-695A8AF5BA21}" type="presParOf" srcId="{2D2591CA-DC62-4ECA-9815-E1B94FE4B98F}" destId="{729D8C77-6E6E-4FD5-9CCE-3817CC52B65F}" srcOrd="0" destOrd="0" presId="urn:microsoft.com/office/officeart/2008/layout/LinedList"/>
    <dgm:cxn modelId="{67986040-68C4-4EAC-894B-05A11102B75C}" type="presParOf" srcId="{2D2591CA-DC62-4ECA-9815-E1B94FE4B98F}" destId="{F75DC365-FBF3-4F99-A2C8-7FF1E84A0835}" srcOrd="1" destOrd="0" presId="urn:microsoft.com/office/officeart/2008/layout/LinedList"/>
    <dgm:cxn modelId="{A8B87007-8653-4A9A-AF73-1868FE8F8691}" type="presParOf" srcId="{E0AC44F6-BA1A-401D-9CC3-2008287B3DDF}" destId="{BC9E835C-3F51-4221-AC34-7284A9542B15}" srcOrd="6" destOrd="0" presId="urn:microsoft.com/office/officeart/2008/layout/LinedList"/>
    <dgm:cxn modelId="{F574768C-38C4-4102-9A58-5F22377F7224}" type="presParOf" srcId="{E0AC44F6-BA1A-401D-9CC3-2008287B3DDF}" destId="{71EC1A70-9755-4F31-B3BD-AD18D90D0487}" srcOrd="7" destOrd="0" presId="urn:microsoft.com/office/officeart/2008/layout/LinedList"/>
    <dgm:cxn modelId="{A2163FC8-8719-465C-80E4-F404EBDCE28D}" type="presParOf" srcId="{71EC1A70-9755-4F31-B3BD-AD18D90D0487}" destId="{E5D3AECE-702C-47EC-9276-A0551711ECD2}" srcOrd="0" destOrd="0" presId="urn:microsoft.com/office/officeart/2008/layout/LinedList"/>
    <dgm:cxn modelId="{1E5495B6-66D7-466E-8900-8684C0E41B6B}" type="presParOf" srcId="{71EC1A70-9755-4F31-B3BD-AD18D90D0487}" destId="{BC050905-4849-48F1-8232-B6CAF28A669A}" srcOrd="1" destOrd="0" presId="urn:microsoft.com/office/officeart/2008/layout/LinedList"/>
    <dgm:cxn modelId="{B0EB55A2-C3B7-4CAF-BF8D-982DB498B8E2}" type="presParOf" srcId="{E0AC44F6-BA1A-401D-9CC3-2008287B3DDF}" destId="{3145D3D6-5CC3-45F0-BE27-89727F8B433C}" srcOrd="8" destOrd="0" presId="urn:microsoft.com/office/officeart/2008/layout/LinedList"/>
    <dgm:cxn modelId="{BF9E1537-C30A-4DC1-9975-E99077E46429}" type="presParOf" srcId="{E0AC44F6-BA1A-401D-9CC3-2008287B3DDF}" destId="{08344E94-CDB6-48DF-9E41-FA72B53D22E4}" srcOrd="9" destOrd="0" presId="urn:microsoft.com/office/officeart/2008/layout/LinedList"/>
    <dgm:cxn modelId="{BD9877A1-4FA0-401A-B976-F53BA2F7B764}" type="presParOf" srcId="{08344E94-CDB6-48DF-9E41-FA72B53D22E4}" destId="{25DBB0AD-6A46-4F4C-BE43-7F2FD8B34A9B}" srcOrd="0" destOrd="0" presId="urn:microsoft.com/office/officeart/2008/layout/LinedList"/>
    <dgm:cxn modelId="{8B06C62E-D43B-43A5-9F45-ADF279DCD26D}" type="presParOf" srcId="{08344E94-CDB6-48DF-9E41-FA72B53D22E4}" destId="{C00ABDC4-40EB-47CF-B35B-14F850E9B3D4}" srcOrd="1" destOrd="0" presId="urn:microsoft.com/office/officeart/2008/layout/LinedList"/>
    <dgm:cxn modelId="{D52DEA55-715D-417F-B2CB-46D370B8F318}" type="presParOf" srcId="{E0AC44F6-BA1A-401D-9CC3-2008287B3DDF}" destId="{6BE247D8-5E77-47D3-A48D-7E7D2561B806}" srcOrd="10" destOrd="0" presId="urn:microsoft.com/office/officeart/2008/layout/LinedList"/>
    <dgm:cxn modelId="{B51BD51A-CCEB-4A36-B612-C2664F3F7960}" type="presParOf" srcId="{E0AC44F6-BA1A-401D-9CC3-2008287B3DDF}" destId="{BA55F57A-2498-4EFE-BACF-EC9043325663}" srcOrd="11" destOrd="0" presId="urn:microsoft.com/office/officeart/2008/layout/LinedList"/>
    <dgm:cxn modelId="{F234619C-B7E8-48A3-BFE6-4CFD343BA6E9}" type="presParOf" srcId="{BA55F57A-2498-4EFE-BACF-EC9043325663}" destId="{B8864DA5-0BCA-4CC4-99FA-BF8C4F7ACCB2}" srcOrd="0" destOrd="0" presId="urn:microsoft.com/office/officeart/2008/layout/LinedList"/>
    <dgm:cxn modelId="{61F3DD8F-048E-4A11-8B52-24837C5A2EE6}" type="presParOf" srcId="{BA55F57A-2498-4EFE-BACF-EC9043325663}" destId="{E9E1E55A-A329-4855-A87C-05E0984959AC}" srcOrd="1" destOrd="0" presId="urn:microsoft.com/office/officeart/2008/layout/LinedList"/>
    <dgm:cxn modelId="{EEEF5A87-6CEF-475A-89D8-BD0DFDA41D2F}" type="presParOf" srcId="{E0AC44F6-BA1A-401D-9CC3-2008287B3DDF}" destId="{02F829F5-2ADE-41EB-9FA6-970EAA9080F6}" srcOrd="12" destOrd="0" presId="urn:microsoft.com/office/officeart/2008/layout/LinedList"/>
    <dgm:cxn modelId="{567A00E3-C02E-468F-B747-49B70C27217C}" type="presParOf" srcId="{E0AC44F6-BA1A-401D-9CC3-2008287B3DDF}" destId="{96A2222E-362B-46B5-BD8A-8B1CDD26030F}" srcOrd="13" destOrd="0" presId="urn:microsoft.com/office/officeart/2008/layout/LinedList"/>
    <dgm:cxn modelId="{A21681A5-5EB1-4196-9768-63AC10D53E63}" type="presParOf" srcId="{96A2222E-362B-46B5-BD8A-8B1CDD26030F}" destId="{C60FDFD1-0513-4F5F-9E83-3908BD491C51}" srcOrd="0" destOrd="0" presId="urn:microsoft.com/office/officeart/2008/layout/LinedList"/>
    <dgm:cxn modelId="{AEF1DC61-8BEC-4D24-8841-333E6C1841A7}" type="presParOf" srcId="{96A2222E-362B-46B5-BD8A-8B1CDD26030F}" destId="{618E95A0-AA4A-460E-B33D-11BBC0284B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CFF2C-3EE7-4885-B217-1C4EA3F514D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CEC0EE35-3409-4BEE-AB0E-B05090C89EEB}">
      <dgm:prSet custT="1">
        <dgm:style>
          <a:lnRef idx="2">
            <a:schemeClr val="dk1"/>
          </a:lnRef>
          <a:fillRef idx="1">
            <a:schemeClr val="lt1"/>
          </a:fillRef>
          <a:effectRef idx="0">
            <a:schemeClr val="dk1"/>
          </a:effectRef>
          <a:fontRef idx="minor">
            <a:schemeClr val="dk1"/>
          </a:fontRef>
        </dgm:style>
      </dgm:prSet>
      <dgm:spPr/>
      <dgm:t>
        <a:bodyPr/>
        <a:lstStyle/>
        <a:p>
          <a:r>
            <a:rPr lang="en-US" sz="2000" b="1">
              <a:latin typeface="Times New Roman" panose="02020603050405020304" pitchFamily="18" charset="0"/>
              <a:cs typeface="Times New Roman" panose="02020603050405020304" pitchFamily="18" charset="0"/>
            </a:rPr>
            <a:t>Dataset Features </a:t>
          </a:r>
          <a:r>
            <a:rPr lang="en-US" sz="2000">
              <a:latin typeface="Times New Roman" panose="02020603050405020304" pitchFamily="18" charset="0"/>
              <a:cs typeface="Times New Roman" panose="02020603050405020304" pitchFamily="18" charset="0"/>
            </a:rPr>
            <a:t>The dataset contains 18 variables related to credit card usage and customer behavior</a:t>
          </a:r>
          <a:r>
            <a:rPr lang="en-US" sz="2000"/>
            <a:t>.</a:t>
          </a:r>
          <a:endParaRPr lang="en-IN" sz="2000"/>
        </a:p>
      </dgm:t>
    </dgm:pt>
    <dgm:pt modelId="{F8ED208B-688D-4580-BB6A-E97E0FB9DF90}" type="parTrans" cxnId="{C548B65F-D192-4583-9887-1F99F56EC18A}">
      <dgm:prSet/>
      <dgm:spPr/>
      <dgm:t>
        <a:bodyPr/>
        <a:lstStyle/>
        <a:p>
          <a:endParaRPr lang="en-IN"/>
        </a:p>
      </dgm:t>
    </dgm:pt>
    <dgm:pt modelId="{55D7DFB8-52F8-4F5F-9F19-16B5CBF93084}" type="sibTrans" cxnId="{C548B65F-D192-4583-9887-1F99F56EC18A}">
      <dgm:prSet/>
      <dgm:spPr/>
      <dgm:t>
        <a:bodyPr/>
        <a:lstStyle/>
        <a:p>
          <a:endParaRPr lang="en-IN"/>
        </a:p>
      </dgm:t>
    </dgm:pt>
    <dgm:pt modelId="{8C2A7142-0AD9-40F8-9000-AAEE2CE95A61}">
      <dgm:prSet custT="1">
        <dgm:style>
          <a:lnRef idx="2">
            <a:schemeClr val="dk1"/>
          </a:lnRef>
          <a:fillRef idx="1">
            <a:schemeClr val="lt1"/>
          </a:fillRef>
          <a:effectRef idx="0">
            <a:schemeClr val="dk1"/>
          </a:effectRef>
          <a:fontRef idx="minor">
            <a:schemeClr val="dk1"/>
          </a:fontRef>
        </dgm:style>
      </dgm:prSet>
      <dgm:spPr/>
      <dgm:t>
        <a:bodyPr/>
        <a:lstStyle/>
        <a:p>
          <a:r>
            <a:rPr lang="en-US" sz="2000" b="1">
              <a:latin typeface="Times New Roman" panose="02020603050405020304" pitchFamily="18" charset="0"/>
              <a:cs typeface="Times New Roman" panose="02020603050405020304" pitchFamily="18" charset="0"/>
            </a:rPr>
            <a:t>Data Cleaning </a:t>
          </a:r>
          <a:r>
            <a:rPr lang="en-US" sz="2000">
              <a:latin typeface="Times New Roman" panose="02020603050405020304" pitchFamily="18" charset="0"/>
              <a:cs typeface="Times New Roman" panose="02020603050405020304" pitchFamily="18" charset="0"/>
            </a:rPr>
            <a:t>The CUST_ID column was dropped as it wasn't relevant for analysis. For missing values, CREDIT_LIMIT had only one missing value, which was filled with the mean. </a:t>
          </a:r>
          <a:endParaRPr lang="en-IN" sz="2000">
            <a:latin typeface="Times New Roman" panose="02020603050405020304" pitchFamily="18" charset="0"/>
            <a:cs typeface="Times New Roman" panose="02020603050405020304" pitchFamily="18" charset="0"/>
          </a:endParaRPr>
        </a:p>
      </dgm:t>
    </dgm:pt>
    <dgm:pt modelId="{2E7676BB-141F-4413-A501-FC534525805A}" type="parTrans" cxnId="{A6F22C2A-DE17-48BF-AA93-9F26FB5A8CD1}">
      <dgm:prSet/>
      <dgm:spPr/>
      <dgm:t>
        <a:bodyPr/>
        <a:lstStyle/>
        <a:p>
          <a:endParaRPr lang="en-IN"/>
        </a:p>
      </dgm:t>
    </dgm:pt>
    <dgm:pt modelId="{9CBDB109-2C71-4AD6-839A-CFA15E153FBD}" type="sibTrans" cxnId="{A6F22C2A-DE17-48BF-AA93-9F26FB5A8CD1}">
      <dgm:prSet/>
      <dgm:spPr/>
      <dgm:t>
        <a:bodyPr/>
        <a:lstStyle/>
        <a:p>
          <a:endParaRPr lang="en-IN"/>
        </a:p>
      </dgm:t>
    </dgm:pt>
    <dgm:pt modelId="{F1235D09-4D5A-453D-A418-6FE7755FB778}">
      <dgm:prSet custT="1">
        <dgm:style>
          <a:lnRef idx="2">
            <a:schemeClr val="dk1"/>
          </a:lnRef>
          <a:fillRef idx="1">
            <a:schemeClr val="lt1"/>
          </a:fillRef>
          <a:effectRef idx="0">
            <a:schemeClr val="dk1"/>
          </a:effectRef>
          <a:fontRef idx="minor">
            <a:schemeClr val="dk1"/>
          </a:fontRef>
        </dgm:style>
      </dgm:prSet>
      <dgm:spPr/>
      <dgm:t>
        <a:bodyPr/>
        <a:lstStyle/>
        <a:p>
          <a:r>
            <a:rPr lang="en-US" sz="2000">
              <a:latin typeface="Times New Roman" panose="02020603050405020304" pitchFamily="18" charset="0"/>
              <a:cs typeface="Times New Roman" panose="02020603050405020304" pitchFamily="18" charset="0"/>
            </a:rPr>
            <a:t>For MINIMUM_PAYMENTS, missing values were handled based on the payment status: if payments were zero, MINIMUM_PAYMENTS was filled with zero; otherwise, it was filled with the mean</a:t>
          </a:r>
          <a:r>
            <a:rPr lang="en-US" sz="2000"/>
            <a:t>.</a:t>
          </a:r>
          <a:endParaRPr lang="en-IN" sz="2000"/>
        </a:p>
      </dgm:t>
    </dgm:pt>
    <dgm:pt modelId="{880BD406-8BEC-4286-8C2B-2D4836ECE91F}" type="parTrans" cxnId="{5A8F65CA-26AC-4E08-B146-28824B9EB859}">
      <dgm:prSet/>
      <dgm:spPr/>
      <dgm:t>
        <a:bodyPr/>
        <a:lstStyle/>
        <a:p>
          <a:endParaRPr lang="en-IN"/>
        </a:p>
      </dgm:t>
    </dgm:pt>
    <dgm:pt modelId="{FB2D10F8-2595-44DE-B1EF-034AFFF5FDA6}" type="sibTrans" cxnId="{5A8F65CA-26AC-4E08-B146-28824B9EB859}">
      <dgm:prSet/>
      <dgm:spPr/>
      <dgm:t>
        <a:bodyPr/>
        <a:lstStyle/>
        <a:p>
          <a:endParaRPr lang="en-IN"/>
        </a:p>
      </dgm:t>
    </dgm:pt>
    <dgm:pt modelId="{185285B4-1923-42A8-8FEB-D91AEFA1ED7E}">
      <dgm:prSet custT="1">
        <dgm:style>
          <a:lnRef idx="2">
            <a:schemeClr val="dk1"/>
          </a:lnRef>
          <a:fillRef idx="1">
            <a:schemeClr val="lt1"/>
          </a:fillRef>
          <a:effectRef idx="0">
            <a:schemeClr val="dk1"/>
          </a:effectRef>
          <a:fontRef idx="minor">
            <a:schemeClr val="dk1"/>
          </a:fontRef>
        </dgm:style>
      </dgm:prSet>
      <dgm:spPr/>
      <dgm:t>
        <a:bodyPr/>
        <a:lstStyle/>
        <a:p>
          <a:r>
            <a:rPr lang="en-US" sz="2000" b="1">
              <a:latin typeface="Times New Roman" panose="02020603050405020304" pitchFamily="18" charset="0"/>
              <a:cs typeface="Times New Roman" panose="02020603050405020304" pitchFamily="18" charset="0"/>
            </a:rPr>
            <a:t>Feature Scaling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MinMax</a:t>
          </a:r>
          <a:r>
            <a:rPr lang="en-US" sz="2000">
              <a:latin typeface="Times New Roman" panose="02020603050405020304" pitchFamily="18" charset="0"/>
              <a:cs typeface="Times New Roman" panose="02020603050405020304" pitchFamily="18" charset="0"/>
            </a:rPr>
            <a:t> scaling was applied to the dataset. This choice was made after testing both </a:t>
          </a:r>
          <a:r>
            <a:rPr lang="en-US" sz="2000" err="1">
              <a:latin typeface="Times New Roman" panose="02020603050405020304" pitchFamily="18" charset="0"/>
              <a:cs typeface="Times New Roman" panose="02020603050405020304" pitchFamily="18" charset="0"/>
            </a:rPr>
            <a:t>MinMax</a:t>
          </a:r>
          <a:r>
            <a:rPr lang="en-US" sz="2000">
              <a:latin typeface="Times New Roman" panose="02020603050405020304" pitchFamily="18" charset="0"/>
              <a:cs typeface="Times New Roman" panose="02020603050405020304" pitchFamily="18" charset="0"/>
            </a:rPr>
            <a:t> and standard scaling methods, with </a:t>
          </a:r>
          <a:r>
            <a:rPr lang="en-US" sz="2000" err="1">
              <a:latin typeface="Times New Roman" panose="02020603050405020304" pitchFamily="18" charset="0"/>
              <a:cs typeface="Times New Roman" panose="02020603050405020304" pitchFamily="18" charset="0"/>
            </a:rPr>
            <a:t>MinMax</a:t>
          </a:r>
          <a:r>
            <a:rPr lang="en-US" sz="2000">
              <a:latin typeface="Times New Roman" panose="02020603050405020304" pitchFamily="18" charset="0"/>
              <a:cs typeface="Times New Roman" panose="02020603050405020304" pitchFamily="18" charset="0"/>
            </a:rPr>
            <a:t> scaling yielding better model performance</a:t>
          </a:r>
          <a:r>
            <a:rPr lang="en-US" sz="2000"/>
            <a:t>.</a:t>
          </a:r>
          <a:endParaRPr lang="en-IN" sz="2000"/>
        </a:p>
      </dgm:t>
    </dgm:pt>
    <dgm:pt modelId="{C8742FA3-4ABD-4602-BD28-F7D71A2CA48D}" type="parTrans" cxnId="{4BA330B1-70AA-4A99-9045-20CD0FEF97B3}">
      <dgm:prSet/>
      <dgm:spPr/>
      <dgm:t>
        <a:bodyPr/>
        <a:lstStyle/>
        <a:p>
          <a:endParaRPr lang="en-IN"/>
        </a:p>
      </dgm:t>
    </dgm:pt>
    <dgm:pt modelId="{C9670BBC-6E35-4AC1-B6F3-E93BB8072C78}" type="sibTrans" cxnId="{4BA330B1-70AA-4A99-9045-20CD0FEF97B3}">
      <dgm:prSet/>
      <dgm:spPr/>
      <dgm:t>
        <a:bodyPr/>
        <a:lstStyle/>
        <a:p>
          <a:endParaRPr lang="en-IN"/>
        </a:p>
      </dgm:t>
    </dgm:pt>
    <dgm:pt modelId="{CD9206BF-0620-4C5A-ACFF-ADA4181AD0BD}" type="pres">
      <dgm:prSet presAssocID="{3F2CFF2C-3EE7-4885-B217-1C4EA3F514D6}" presName="vert0" presStyleCnt="0">
        <dgm:presLayoutVars>
          <dgm:dir/>
          <dgm:animOne val="branch"/>
          <dgm:animLvl val="lvl"/>
        </dgm:presLayoutVars>
      </dgm:prSet>
      <dgm:spPr/>
    </dgm:pt>
    <dgm:pt modelId="{3E622FE3-F66E-4A2E-BD2B-120704022582}" type="pres">
      <dgm:prSet presAssocID="{CEC0EE35-3409-4BEE-AB0E-B05090C89EEB}" presName="thickLine" presStyleLbl="alignNode1" presStyleIdx="0" presStyleCnt="4"/>
      <dgm:spPr/>
    </dgm:pt>
    <dgm:pt modelId="{1DEEBBE0-0623-4FC1-85B6-15E650108D36}" type="pres">
      <dgm:prSet presAssocID="{CEC0EE35-3409-4BEE-AB0E-B05090C89EEB}" presName="horz1" presStyleCnt="0"/>
      <dgm:spPr/>
    </dgm:pt>
    <dgm:pt modelId="{6F5C967C-C0CE-4E11-A968-9E930DE00C1D}" type="pres">
      <dgm:prSet presAssocID="{CEC0EE35-3409-4BEE-AB0E-B05090C89EEB}" presName="tx1" presStyleLbl="revTx" presStyleIdx="0" presStyleCnt="4"/>
      <dgm:spPr/>
    </dgm:pt>
    <dgm:pt modelId="{479899F8-FECE-428F-A7EE-77603DDBC5B2}" type="pres">
      <dgm:prSet presAssocID="{CEC0EE35-3409-4BEE-AB0E-B05090C89EEB}" presName="vert1" presStyleCnt="0"/>
      <dgm:spPr/>
    </dgm:pt>
    <dgm:pt modelId="{95434F7D-D409-4069-B7D1-182585003113}" type="pres">
      <dgm:prSet presAssocID="{8C2A7142-0AD9-40F8-9000-AAEE2CE95A61}" presName="thickLine" presStyleLbl="alignNode1" presStyleIdx="1" presStyleCnt="4"/>
      <dgm:spPr/>
    </dgm:pt>
    <dgm:pt modelId="{B8DA269D-2C5A-4482-B472-2A636C1CC8C1}" type="pres">
      <dgm:prSet presAssocID="{8C2A7142-0AD9-40F8-9000-AAEE2CE95A61}" presName="horz1" presStyleCnt="0"/>
      <dgm:spPr/>
    </dgm:pt>
    <dgm:pt modelId="{98439EBE-D2E1-4067-8361-C244E2C05DD7}" type="pres">
      <dgm:prSet presAssocID="{8C2A7142-0AD9-40F8-9000-AAEE2CE95A61}" presName="tx1" presStyleLbl="revTx" presStyleIdx="1" presStyleCnt="4"/>
      <dgm:spPr/>
    </dgm:pt>
    <dgm:pt modelId="{AC4390DD-541A-485F-A56F-87C03B37BD03}" type="pres">
      <dgm:prSet presAssocID="{8C2A7142-0AD9-40F8-9000-AAEE2CE95A61}" presName="vert1" presStyleCnt="0"/>
      <dgm:spPr/>
    </dgm:pt>
    <dgm:pt modelId="{043C4FA1-719C-4571-A3DD-E7F1E5FDAFEC}" type="pres">
      <dgm:prSet presAssocID="{F1235D09-4D5A-453D-A418-6FE7755FB778}" presName="thickLine" presStyleLbl="alignNode1" presStyleIdx="2" presStyleCnt="4"/>
      <dgm:spPr/>
    </dgm:pt>
    <dgm:pt modelId="{734CF904-DA56-4607-8D51-211D70A1AB62}" type="pres">
      <dgm:prSet presAssocID="{F1235D09-4D5A-453D-A418-6FE7755FB778}" presName="horz1" presStyleCnt="0"/>
      <dgm:spPr/>
    </dgm:pt>
    <dgm:pt modelId="{350459DC-98D6-4D78-B88A-2D6D29748108}" type="pres">
      <dgm:prSet presAssocID="{F1235D09-4D5A-453D-A418-6FE7755FB778}" presName="tx1" presStyleLbl="revTx" presStyleIdx="2" presStyleCnt="4"/>
      <dgm:spPr/>
    </dgm:pt>
    <dgm:pt modelId="{BF9CEC28-2D59-4987-9E4B-080B8F51F603}" type="pres">
      <dgm:prSet presAssocID="{F1235D09-4D5A-453D-A418-6FE7755FB778}" presName="vert1" presStyleCnt="0"/>
      <dgm:spPr/>
    </dgm:pt>
    <dgm:pt modelId="{FBFC91BD-47EF-4AA4-8D81-DCCC04B03357}" type="pres">
      <dgm:prSet presAssocID="{185285B4-1923-42A8-8FEB-D91AEFA1ED7E}" presName="thickLine" presStyleLbl="alignNode1" presStyleIdx="3" presStyleCnt="4"/>
      <dgm:spPr/>
    </dgm:pt>
    <dgm:pt modelId="{850443D9-756A-4471-B154-B6A8E1BE9730}" type="pres">
      <dgm:prSet presAssocID="{185285B4-1923-42A8-8FEB-D91AEFA1ED7E}" presName="horz1" presStyleCnt="0"/>
      <dgm:spPr/>
    </dgm:pt>
    <dgm:pt modelId="{ACF44723-E4BD-42E2-8DAB-E36DF7D9B65D}" type="pres">
      <dgm:prSet presAssocID="{185285B4-1923-42A8-8FEB-D91AEFA1ED7E}" presName="tx1" presStyleLbl="revTx" presStyleIdx="3" presStyleCnt="4"/>
      <dgm:spPr/>
    </dgm:pt>
    <dgm:pt modelId="{31362F15-7917-4E49-A603-DE68B69B17BF}" type="pres">
      <dgm:prSet presAssocID="{185285B4-1923-42A8-8FEB-D91AEFA1ED7E}" presName="vert1" presStyleCnt="0"/>
      <dgm:spPr/>
    </dgm:pt>
  </dgm:ptLst>
  <dgm:cxnLst>
    <dgm:cxn modelId="{A073DB03-4786-4946-BCBD-3E887A5696FE}" type="presOf" srcId="{3F2CFF2C-3EE7-4885-B217-1C4EA3F514D6}" destId="{CD9206BF-0620-4C5A-ACFF-ADA4181AD0BD}" srcOrd="0" destOrd="0" presId="urn:microsoft.com/office/officeart/2008/layout/LinedList"/>
    <dgm:cxn modelId="{FBE6F828-0AC9-4906-B765-C18C7F5E9DFC}" type="presOf" srcId="{8C2A7142-0AD9-40F8-9000-AAEE2CE95A61}" destId="{98439EBE-D2E1-4067-8361-C244E2C05DD7}" srcOrd="0" destOrd="0" presId="urn:microsoft.com/office/officeart/2008/layout/LinedList"/>
    <dgm:cxn modelId="{A6F22C2A-DE17-48BF-AA93-9F26FB5A8CD1}" srcId="{3F2CFF2C-3EE7-4885-B217-1C4EA3F514D6}" destId="{8C2A7142-0AD9-40F8-9000-AAEE2CE95A61}" srcOrd="1" destOrd="0" parTransId="{2E7676BB-141F-4413-A501-FC534525805A}" sibTransId="{9CBDB109-2C71-4AD6-839A-CFA15E153FBD}"/>
    <dgm:cxn modelId="{C548B65F-D192-4583-9887-1F99F56EC18A}" srcId="{3F2CFF2C-3EE7-4885-B217-1C4EA3F514D6}" destId="{CEC0EE35-3409-4BEE-AB0E-B05090C89EEB}" srcOrd="0" destOrd="0" parTransId="{F8ED208B-688D-4580-BB6A-E97E0FB9DF90}" sibTransId="{55D7DFB8-52F8-4F5F-9F19-16B5CBF93084}"/>
    <dgm:cxn modelId="{07A98B74-AAC0-4AE9-BA55-FB7AF94F0ED9}" type="presOf" srcId="{F1235D09-4D5A-453D-A418-6FE7755FB778}" destId="{350459DC-98D6-4D78-B88A-2D6D29748108}" srcOrd="0" destOrd="0" presId="urn:microsoft.com/office/officeart/2008/layout/LinedList"/>
    <dgm:cxn modelId="{8ECAC38B-7D70-490B-A5AB-B82C7B13A6AB}" type="presOf" srcId="{CEC0EE35-3409-4BEE-AB0E-B05090C89EEB}" destId="{6F5C967C-C0CE-4E11-A968-9E930DE00C1D}" srcOrd="0" destOrd="0" presId="urn:microsoft.com/office/officeart/2008/layout/LinedList"/>
    <dgm:cxn modelId="{4BA330B1-70AA-4A99-9045-20CD0FEF97B3}" srcId="{3F2CFF2C-3EE7-4885-B217-1C4EA3F514D6}" destId="{185285B4-1923-42A8-8FEB-D91AEFA1ED7E}" srcOrd="3" destOrd="0" parTransId="{C8742FA3-4ABD-4602-BD28-F7D71A2CA48D}" sibTransId="{C9670BBC-6E35-4AC1-B6F3-E93BB8072C78}"/>
    <dgm:cxn modelId="{5A8F65CA-26AC-4E08-B146-28824B9EB859}" srcId="{3F2CFF2C-3EE7-4885-B217-1C4EA3F514D6}" destId="{F1235D09-4D5A-453D-A418-6FE7755FB778}" srcOrd="2" destOrd="0" parTransId="{880BD406-8BEC-4286-8C2B-2D4836ECE91F}" sibTransId="{FB2D10F8-2595-44DE-B1EF-034AFFF5FDA6}"/>
    <dgm:cxn modelId="{191A3CDB-EAFC-47BB-8B9B-39169DF39D26}" type="presOf" srcId="{185285B4-1923-42A8-8FEB-D91AEFA1ED7E}" destId="{ACF44723-E4BD-42E2-8DAB-E36DF7D9B65D}" srcOrd="0" destOrd="0" presId="urn:microsoft.com/office/officeart/2008/layout/LinedList"/>
    <dgm:cxn modelId="{A850C299-519E-466C-8DE3-1B0BE135F063}" type="presParOf" srcId="{CD9206BF-0620-4C5A-ACFF-ADA4181AD0BD}" destId="{3E622FE3-F66E-4A2E-BD2B-120704022582}" srcOrd="0" destOrd="0" presId="urn:microsoft.com/office/officeart/2008/layout/LinedList"/>
    <dgm:cxn modelId="{C5574C7A-0044-4E48-BDA1-1C29EE2B084E}" type="presParOf" srcId="{CD9206BF-0620-4C5A-ACFF-ADA4181AD0BD}" destId="{1DEEBBE0-0623-4FC1-85B6-15E650108D36}" srcOrd="1" destOrd="0" presId="urn:microsoft.com/office/officeart/2008/layout/LinedList"/>
    <dgm:cxn modelId="{5EABFA18-2BF5-4000-8B08-287DC033A14A}" type="presParOf" srcId="{1DEEBBE0-0623-4FC1-85B6-15E650108D36}" destId="{6F5C967C-C0CE-4E11-A968-9E930DE00C1D}" srcOrd="0" destOrd="0" presId="urn:microsoft.com/office/officeart/2008/layout/LinedList"/>
    <dgm:cxn modelId="{DE8DE735-8D61-43D3-95B0-7EA9239654A9}" type="presParOf" srcId="{1DEEBBE0-0623-4FC1-85B6-15E650108D36}" destId="{479899F8-FECE-428F-A7EE-77603DDBC5B2}" srcOrd="1" destOrd="0" presId="urn:microsoft.com/office/officeart/2008/layout/LinedList"/>
    <dgm:cxn modelId="{EAEB990A-C97B-407C-A9BA-F27B6B7CA36A}" type="presParOf" srcId="{CD9206BF-0620-4C5A-ACFF-ADA4181AD0BD}" destId="{95434F7D-D409-4069-B7D1-182585003113}" srcOrd="2" destOrd="0" presId="urn:microsoft.com/office/officeart/2008/layout/LinedList"/>
    <dgm:cxn modelId="{A4F17263-8A59-4F1A-AE3F-1FB416260562}" type="presParOf" srcId="{CD9206BF-0620-4C5A-ACFF-ADA4181AD0BD}" destId="{B8DA269D-2C5A-4482-B472-2A636C1CC8C1}" srcOrd="3" destOrd="0" presId="urn:microsoft.com/office/officeart/2008/layout/LinedList"/>
    <dgm:cxn modelId="{869A111E-9A8B-4274-9E47-2ECD68B96A88}" type="presParOf" srcId="{B8DA269D-2C5A-4482-B472-2A636C1CC8C1}" destId="{98439EBE-D2E1-4067-8361-C244E2C05DD7}" srcOrd="0" destOrd="0" presId="urn:microsoft.com/office/officeart/2008/layout/LinedList"/>
    <dgm:cxn modelId="{3AB8823E-F36D-40E4-9421-76009B511B6E}" type="presParOf" srcId="{B8DA269D-2C5A-4482-B472-2A636C1CC8C1}" destId="{AC4390DD-541A-485F-A56F-87C03B37BD03}" srcOrd="1" destOrd="0" presId="urn:microsoft.com/office/officeart/2008/layout/LinedList"/>
    <dgm:cxn modelId="{4B2C41A6-336F-4C5F-B3BB-59AD231CECED}" type="presParOf" srcId="{CD9206BF-0620-4C5A-ACFF-ADA4181AD0BD}" destId="{043C4FA1-719C-4571-A3DD-E7F1E5FDAFEC}" srcOrd="4" destOrd="0" presId="urn:microsoft.com/office/officeart/2008/layout/LinedList"/>
    <dgm:cxn modelId="{58452377-CECC-42C4-B339-274A1AAAC131}" type="presParOf" srcId="{CD9206BF-0620-4C5A-ACFF-ADA4181AD0BD}" destId="{734CF904-DA56-4607-8D51-211D70A1AB62}" srcOrd="5" destOrd="0" presId="urn:microsoft.com/office/officeart/2008/layout/LinedList"/>
    <dgm:cxn modelId="{93D34C0A-CDEF-42E3-BA65-B27C4F5FFF1F}" type="presParOf" srcId="{734CF904-DA56-4607-8D51-211D70A1AB62}" destId="{350459DC-98D6-4D78-B88A-2D6D29748108}" srcOrd="0" destOrd="0" presId="urn:microsoft.com/office/officeart/2008/layout/LinedList"/>
    <dgm:cxn modelId="{C80F3F8C-B33F-4800-9E84-791121FE8864}" type="presParOf" srcId="{734CF904-DA56-4607-8D51-211D70A1AB62}" destId="{BF9CEC28-2D59-4987-9E4B-080B8F51F603}" srcOrd="1" destOrd="0" presId="urn:microsoft.com/office/officeart/2008/layout/LinedList"/>
    <dgm:cxn modelId="{D1B79AE7-579A-492E-9483-A451FB01E9C1}" type="presParOf" srcId="{CD9206BF-0620-4C5A-ACFF-ADA4181AD0BD}" destId="{FBFC91BD-47EF-4AA4-8D81-DCCC04B03357}" srcOrd="6" destOrd="0" presId="urn:microsoft.com/office/officeart/2008/layout/LinedList"/>
    <dgm:cxn modelId="{30C8AB2F-CD50-4E15-A0A1-79425E982C5D}" type="presParOf" srcId="{CD9206BF-0620-4C5A-ACFF-ADA4181AD0BD}" destId="{850443D9-756A-4471-B154-B6A8E1BE9730}" srcOrd="7" destOrd="0" presId="urn:microsoft.com/office/officeart/2008/layout/LinedList"/>
    <dgm:cxn modelId="{C983146B-40E1-4B77-9B9C-990ACF026D49}" type="presParOf" srcId="{850443D9-756A-4471-B154-B6A8E1BE9730}" destId="{ACF44723-E4BD-42E2-8DAB-E36DF7D9B65D}" srcOrd="0" destOrd="0" presId="urn:microsoft.com/office/officeart/2008/layout/LinedList"/>
    <dgm:cxn modelId="{FDF3898C-641F-4849-B40A-41D8F9B4879B}" type="presParOf" srcId="{850443D9-756A-4471-B154-B6A8E1BE9730}" destId="{31362F15-7917-4E49-A603-DE68B69B17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2790B-D95D-4638-927C-DFF5E80289A9}">
      <dsp:nvSpPr>
        <dsp:cNvPr id="0" name=""/>
        <dsp:cNvSpPr/>
      </dsp:nvSpPr>
      <dsp:spPr>
        <a:xfrm>
          <a:off x="0" y="535"/>
          <a:ext cx="80835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C7CA5-25EA-4B5C-B55E-17498A8D53D3}">
      <dsp:nvSpPr>
        <dsp:cNvPr id="0" name=""/>
        <dsp:cNvSpPr/>
      </dsp:nvSpPr>
      <dsp:spPr>
        <a:xfrm>
          <a:off x="0" y="535"/>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01</a:t>
          </a:r>
          <a:r>
            <a:rPr lang="en-IN" sz="2900" kern="1200"/>
            <a:t> </a:t>
          </a:r>
          <a:r>
            <a:rPr lang="en-IN" sz="2000" kern="1200">
              <a:latin typeface="Times New Roman" panose="02020603050405020304" pitchFamily="18" charset="0"/>
              <a:cs typeface="Times New Roman" panose="02020603050405020304" pitchFamily="18" charset="0"/>
            </a:rPr>
            <a:t>Introduction</a:t>
          </a:r>
          <a:endParaRPr lang="en-US" sz="2000" kern="1200">
            <a:latin typeface="Times New Roman" panose="02020603050405020304" pitchFamily="18" charset="0"/>
            <a:cs typeface="Times New Roman" panose="02020603050405020304" pitchFamily="18" charset="0"/>
          </a:endParaRPr>
        </a:p>
      </dsp:txBody>
      <dsp:txXfrm>
        <a:off x="0" y="535"/>
        <a:ext cx="8083550" cy="626229"/>
      </dsp:txXfrm>
    </dsp:sp>
    <dsp:sp modelId="{52F2F47E-6CCA-4EF9-950A-D3883E1BB234}">
      <dsp:nvSpPr>
        <dsp:cNvPr id="0" name=""/>
        <dsp:cNvSpPr/>
      </dsp:nvSpPr>
      <dsp:spPr>
        <a:xfrm>
          <a:off x="0" y="626764"/>
          <a:ext cx="80835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BEDCE3-0A6E-470B-A5D2-FB970F285492}">
      <dsp:nvSpPr>
        <dsp:cNvPr id="0" name=""/>
        <dsp:cNvSpPr/>
      </dsp:nvSpPr>
      <dsp:spPr>
        <a:xfrm>
          <a:off x="0" y="626764"/>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02</a:t>
          </a:r>
          <a:r>
            <a:rPr lang="en-IN" sz="2900" kern="1200"/>
            <a:t> </a:t>
          </a:r>
          <a:r>
            <a:rPr lang="en-IN" sz="2000" kern="1200">
              <a:latin typeface="Times New Roman" panose="02020603050405020304" pitchFamily="18" charset="0"/>
              <a:cs typeface="Times New Roman" panose="02020603050405020304" pitchFamily="18" charset="0"/>
            </a:rPr>
            <a:t>Data Collection</a:t>
          </a:r>
          <a:endParaRPr lang="en-US" sz="2000" kern="1200">
            <a:latin typeface="Times New Roman" panose="02020603050405020304" pitchFamily="18" charset="0"/>
            <a:cs typeface="Times New Roman" panose="02020603050405020304" pitchFamily="18" charset="0"/>
          </a:endParaRPr>
        </a:p>
      </dsp:txBody>
      <dsp:txXfrm>
        <a:off x="0" y="626764"/>
        <a:ext cx="8083550" cy="626229"/>
      </dsp:txXfrm>
    </dsp:sp>
    <dsp:sp modelId="{96784556-B56A-4D00-BEE7-3DDDF20F9DDC}">
      <dsp:nvSpPr>
        <dsp:cNvPr id="0" name=""/>
        <dsp:cNvSpPr/>
      </dsp:nvSpPr>
      <dsp:spPr>
        <a:xfrm>
          <a:off x="0" y="1252993"/>
          <a:ext cx="80835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D8C77-6E6E-4FD5-9CCE-3817CC52B65F}">
      <dsp:nvSpPr>
        <dsp:cNvPr id="0" name=""/>
        <dsp:cNvSpPr/>
      </dsp:nvSpPr>
      <dsp:spPr>
        <a:xfrm>
          <a:off x="0" y="1252993"/>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03</a:t>
          </a:r>
          <a:r>
            <a:rPr lang="en-IN" sz="2900" kern="1200"/>
            <a:t> </a:t>
          </a:r>
          <a:r>
            <a:rPr lang="en-IN" sz="2000" kern="1200">
              <a:latin typeface="Times New Roman" panose="02020603050405020304" pitchFamily="18" charset="0"/>
              <a:cs typeface="Times New Roman" panose="02020603050405020304" pitchFamily="18" charset="0"/>
            </a:rPr>
            <a:t>Preprocessing</a:t>
          </a:r>
          <a:endParaRPr lang="en-US" sz="2000" kern="1200">
            <a:latin typeface="Times New Roman" panose="02020603050405020304" pitchFamily="18" charset="0"/>
            <a:cs typeface="Times New Roman" panose="02020603050405020304" pitchFamily="18" charset="0"/>
          </a:endParaRPr>
        </a:p>
      </dsp:txBody>
      <dsp:txXfrm>
        <a:off x="0" y="1252993"/>
        <a:ext cx="8083550" cy="626229"/>
      </dsp:txXfrm>
    </dsp:sp>
    <dsp:sp modelId="{BC9E835C-3F51-4221-AC34-7284A9542B15}">
      <dsp:nvSpPr>
        <dsp:cNvPr id="0" name=""/>
        <dsp:cNvSpPr/>
      </dsp:nvSpPr>
      <dsp:spPr>
        <a:xfrm>
          <a:off x="0" y="1879222"/>
          <a:ext cx="80835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3AECE-702C-47EC-9276-A0551711ECD2}">
      <dsp:nvSpPr>
        <dsp:cNvPr id="0" name=""/>
        <dsp:cNvSpPr/>
      </dsp:nvSpPr>
      <dsp:spPr>
        <a:xfrm>
          <a:off x="0" y="1879222"/>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04</a:t>
          </a:r>
          <a:r>
            <a:rPr lang="en-IN" sz="2900" kern="1200"/>
            <a:t> </a:t>
          </a:r>
          <a:r>
            <a:rPr lang="en-IN" sz="2000" kern="1200">
              <a:latin typeface="Times New Roman" panose="02020603050405020304" pitchFamily="18" charset="0"/>
              <a:cs typeface="Times New Roman" panose="02020603050405020304" pitchFamily="18" charset="0"/>
            </a:rPr>
            <a:t>EDA</a:t>
          </a:r>
          <a:endParaRPr lang="en-US" sz="2000" kern="1200">
            <a:latin typeface="Times New Roman" panose="02020603050405020304" pitchFamily="18" charset="0"/>
            <a:cs typeface="Times New Roman" panose="02020603050405020304" pitchFamily="18" charset="0"/>
          </a:endParaRPr>
        </a:p>
      </dsp:txBody>
      <dsp:txXfrm>
        <a:off x="0" y="1879222"/>
        <a:ext cx="8083550" cy="626229"/>
      </dsp:txXfrm>
    </dsp:sp>
    <dsp:sp modelId="{3145D3D6-5CC3-45F0-BE27-89727F8B433C}">
      <dsp:nvSpPr>
        <dsp:cNvPr id="0" name=""/>
        <dsp:cNvSpPr/>
      </dsp:nvSpPr>
      <dsp:spPr>
        <a:xfrm>
          <a:off x="0" y="2505452"/>
          <a:ext cx="808355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BB0AD-6A46-4F4C-BE43-7F2FD8B34A9B}">
      <dsp:nvSpPr>
        <dsp:cNvPr id="0" name=""/>
        <dsp:cNvSpPr/>
      </dsp:nvSpPr>
      <dsp:spPr>
        <a:xfrm>
          <a:off x="0" y="2505452"/>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05</a:t>
          </a:r>
          <a:r>
            <a:rPr lang="en-IN" sz="2900" kern="1200"/>
            <a:t> </a:t>
          </a:r>
          <a:r>
            <a:rPr lang="en-IN" sz="2000" kern="1200">
              <a:latin typeface="Times New Roman" panose="02020603050405020304" pitchFamily="18" charset="0"/>
              <a:cs typeface="Times New Roman" panose="02020603050405020304" pitchFamily="18" charset="0"/>
            </a:rPr>
            <a:t>Methodology</a:t>
          </a:r>
          <a:endParaRPr lang="en-US" sz="2000" kern="1200">
            <a:latin typeface="Times New Roman" panose="02020603050405020304" pitchFamily="18" charset="0"/>
            <a:cs typeface="Times New Roman" panose="02020603050405020304" pitchFamily="18" charset="0"/>
          </a:endParaRPr>
        </a:p>
      </dsp:txBody>
      <dsp:txXfrm>
        <a:off x="0" y="2505452"/>
        <a:ext cx="8083550" cy="626229"/>
      </dsp:txXfrm>
    </dsp:sp>
    <dsp:sp modelId="{6BE247D8-5E77-47D3-A48D-7E7D2561B806}">
      <dsp:nvSpPr>
        <dsp:cNvPr id="0" name=""/>
        <dsp:cNvSpPr/>
      </dsp:nvSpPr>
      <dsp:spPr>
        <a:xfrm>
          <a:off x="0" y="3131681"/>
          <a:ext cx="80835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64DA5-0BCA-4CC4-99FA-BF8C4F7ACCB2}">
      <dsp:nvSpPr>
        <dsp:cNvPr id="0" name=""/>
        <dsp:cNvSpPr/>
      </dsp:nvSpPr>
      <dsp:spPr>
        <a:xfrm>
          <a:off x="0" y="3131681"/>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06</a:t>
          </a:r>
          <a:r>
            <a:rPr lang="en-IN" sz="2900" kern="1200"/>
            <a:t> </a:t>
          </a:r>
          <a:r>
            <a:rPr lang="en-IN" sz="2000" kern="1200">
              <a:latin typeface="Times New Roman" panose="02020603050405020304" pitchFamily="18" charset="0"/>
              <a:cs typeface="Times New Roman" panose="02020603050405020304" pitchFamily="18" charset="0"/>
            </a:rPr>
            <a:t>Model Evaluation</a:t>
          </a:r>
          <a:endParaRPr lang="en-US" sz="2000" kern="1200">
            <a:latin typeface="Times New Roman" panose="02020603050405020304" pitchFamily="18" charset="0"/>
            <a:cs typeface="Times New Roman" panose="02020603050405020304" pitchFamily="18" charset="0"/>
          </a:endParaRPr>
        </a:p>
      </dsp:txBody>
      <dsp:txXfrm>
        <a:off x="0" y="3131681"/>
        <a:ext cx="8083550" cy="626229"/>
      </dsp:txXfrm>
    </dsp:sp>
    <dsp:sp modelId="{02F829F5-2ADE-41EB-9FA6-970EAA9080F6}">
      <dsp:nvSpPr>
        <dsp:cNvPr id="0" name=""/>
        <dsp:cNvSpPr/>
      </dsp:nvSpPr>
      <dsp:spPr>
        <a:xfrm>
          <a:off x="0" y="3757910"/>
          <a:ext cx="80835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0FDFD1-0513-4F5F-9E83-3908BD491C51}">
      <dsp:nvSpPr>
        <dsp:cNvPr id="0" name=""/>
        <dsp:cNvSpPr/>
      </dsp:nvSpPr>
      <dsp:spPr>
        <a:xfrm>
          <a:off x="0" y="3757910"/>
          <a:ext cx="8083550" cy="62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latin typeface="Times New Roman" panose="02020603050405020304" pitchFamily="18" charset="0"/>
              <a:cs typeface="Times New Roman" panose="02020603050405020304" pitchFamily="18" charset="0"/>
            </a:rPr>
            <a:t>07</a:t>
          </a:r>
          <a:r>
            <a:rPr lang="en-IN" sz="2900" kern="1200"/>
            <a:t> </a:t>
          </a:r>
          <a:r>
            <a:rPr lang="en-IN" sz="2000" kern="1200">
              <a:latin typeface="Times New Roman" panose="02020603050405020304" pitchFamily="18" charset="0"/>
              <a:cs typeface="Times New Roman" panose="02020603050405020304" pitchFamily="18" charset="0"/>
            </a:rPr>
            <a:t>Conclusion</a:t>
          </a:r>
          <a:endParaRPr lang="en-US" sz="2000" kern="1200">
            <a:latin typeface="Times New Roman" panose="02020603050405020304" pitchFamily="18" charset="0"/>
            <a:cs typeface="Times New Roman" panose="02020603050405020304" pitchFamily="18" charset="0"/>
          </a:endParaRPr>
        </a:p>
      </dsp:txBody>
      <dsp:txXfrm>
        <a:off x="0" y="3757910"/>
        <a:ext cx="8083550" cy="626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22FE3-F66E-4A2E-BD2B-120704022582}">
      <dsp:nvSpPr>
        <dsp:cNvPr id="0" name=""/>
        <dsp:cNvSpPr/>
      </dsp:nvSpPr>
      <dsp:spPr>
        <a:xfrm>
          <a:off x="0" y="0"/>
          <a:ext cx="10834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C967C-C0CE-4E11-A968-9E930DE00C1D}">
      <dsp:nvSpPr>
        <dsp:cNvPr id="0" name=""/>
        <dsp:cNvSpPr/>
      </dsp:nvSpPr>
      <dsp:spPr>
        <a:xfrm>
          <a:off x="0" y="0"/>
          <a:ext cx="10834233" cy="109951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Dataset Features </a:t>
          </a:r>
          <a:r>
            <a:rPr lang="en-US" sz="2000" kern="1200">
              <a:latin typeface="Times New Roman" panose="02020603050405020304" pitchFamily="18" charset="0"/>
              <a:cs typeface="Times New Roman" panose="02020603050405020304" pitchFamily="18" charset="0"/>
            </a:rPr>
            <a:t>The dataset contains 18 variables related to credit card usage and customer behavior</a:t>
          </a:r>
          <a:r>
            <a:rPr lang="en-US" sz="2000" kern="1200"/>
            <a:t>.</a:t>
          </a:r>
          <a:endParaRPr lang="en-IN" sz="2000" kern="1200"/>
        </a:p>
      </dsp:txBody>
      <dsp:txXfrm>
        <a:off x="0" y="0"/>
        <a:ext cx="10834233" cy="1099516"/>
      </dsp:txXfrm>
    </dsp:sp>
    <dsp:sp modelId="{95434F7D-D409-4069-B7D1-182585003113}">
      <dsp:nvSpPr>
        <dsp:cNvPr id="0" name=""/>
        <dsp:cNvSpPr/>
      </dsp:nvSpPr>
      <dsp:spPr>
        <a:xfrm>
          <a:off x="0" y="1099516"/>
          <a:ext cx="10834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39EBE-D2E1-4067-8361-C244E2C05DD7}">
      <dsp:nvSpPr>
        <dsp:cNvPr id="0" name=""/>
        <dsp:cNvSpPr/>
      </dsp:nvSpPr>
      <dsp:spPr>
        <a:xfrm>
          <a:off x="0" y="1099516"/>
          <a:ext cx="10834233" cy="109951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Data Cleaning </a:t>
          </a:r>
          <a:r>
            <a:rPr lang="en-US" sz="2000" kern="1200">
              <a:latin typeface="Times New Roman" panose="02020603050405020304" pitchFamily="18" charset="0"/>
              <a:cs typeface="Times New Roman" panose="02020603050405020304" pitchFamily="18" charset="0"/>
            </a:rPr>
            <a:t>The CUST_ID column was dropped as it wasn't relevant for analysis. For missing values, CREDIT_LIMIT had only one missing value, which was filled with the mean. </a:t>
          </a:r>
          <a:endParaRPr lang="en-IN" sz="2000" kern="1200">
            <a:latin typeface="Times New Roman" panose="02020603050405020304" pitchFamily="18" charset="0"/>
            <a:cs typeface="Times New Roman" panose="02020603050405020304" pitchFamily="18" charset="0"/>
          </a:endParaRPr>
        </a:p>
      </dsp:txBody>
      <dsp:txXfrm>
        <a:off x="0" y="1099516"/>
        <a:ext cx="10834233" cy="1099516"/>
      </dsp:txXfrm>
    </dsp:sp>
    <dsp:sp modelId="{043C4FA1-719C-4571-A3DD-E7F1E5FDAFEC}">
      <dsp:nvSpPr>
        <dsp:cNvPr id="0" name=""/>
        <dsp:cNvSpPr/>
      </dsp:nvSpPr>
      <dsp:spPr>
        <a:xfrm>
          <a:off x="0" y="2199033"/>
          <a:ext cx="10834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459DC-98D6-4D78-B88A-2D6D29748108}">
      <dsp:nvSpPr>
        <dsp:cNvPr id="0" name=""/>
        <dsp:cNvSpPr/>
      </dsp:nvSpPr>
      <dsp:spPr>
        <a:xfrm>
          <a:off x="0" y="2199032"/>
          <a:ext cx="10834233" cy="109951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For MINIMUM_PAYMENTS, missing values were handled based on the payment status: if payments were zero, MINIMUM_PAYMENTS was filled with zero; otherwise, it was filled with the mean</a:t>
          </a:r>
          <a:r>
            <a:rPr lang="en-US" sz="2000" kern="1200"/>
            <a:t>.</a:t>
          </a:r>
          <a:endParaRPr lang="en-IN" sz="2000" kern="1200"/>
        </a:p>
      </dsp:txBody>
      <dsp:txXfrm>
        <a:off x="0" y="2199032"/>
        <a:ext cx="10834233" cy="1099516"/>
      </dsp:txXfrm>
    </dsp:sp>
    <dsp:sp modelId="{FBFC91BD-47EF-4AA4-8D81-DCCC04B03357}">
      <dsp:nvSpPr>
        <dsp:cNvPr id="0" name=""/>
        <dsp:cNvSpPr/>
      </dsp:nvSpPr>
      <dsp:spPr>
        <a:xfrm>
          <a:off x="0" y="3298549"/>
          <a:ext cx="10834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44723-E4BD-42E2-8DAB-E36DF7D9B65D}">
      <dsp:nvSpPr>
        <dsp:cNvPr id="0" name=""/>
        <dsp:cNvSpPr/>
      </dsp:nvSpPr>
      <dsp:spPr>
        <a:xfrm>
          <a:off x="0" y="3298549"/>
          <a:ext cx="10834233" cy="109951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Feature Scaling</a:t>
          </a:r>
          <a:r>
            <a:rPr lang="en-US" sz="2000" kern="1200">
              <a:latin typeface="Times New Roman" panose="02020603050405020304" pitchFamily="18" charset="0"/>
              <a:cs typeface="Times New Roman" panose="02020603050405020304" pitchFamily="18" charset="0"/>
            </a:rPr>
            <a:t>: </a:t>
          </a:r>
          <a:r>
            <a:rPr lang="en-US" sz="2000" kern="1200" err="1">
              <a:latin typeface="Times New Roman" panose="02020603050405020304" pitchFamily="18" charset="0"/>
              <a:cs typeface="Times New Roman" panose="02020603050405020304" pitchFamily="18" charset="0"/>
            </a:rPr>
            <a:t>MinMax</a:t>
          </a:r>
          <a:r>
            <a:rPr lang="en-US" sz="2000" kern="1200">
              <a:latin typeface="Times New Roman" panose="02020603050405020304" pitchFamily="18" charset="0"/>
              <a:cs typeface="Times New Roman" panose="02020603050405020304" pitchFamily="18" charset="0"/>
            </a:rPr>
            <a:t> scaling was applied to the dataset. This choice was made after testing both </a:t>
          </a:r>
          <a:r>
            <a:rPr lang="en-US" sz="2000" kern="1200" err="1">
              <a:latin typeface="Times New Roman" panose="02020603050405020304" pitchFamily="18" charset="0"/>
              <a:cs typeface="Times New Roman" panose="02020603050405020304" pitchFamily="18" charset="0"/>
            </a:rPr>
            <a:t>MinMax</a:t>
          </a:r>
          <a:r>
            <a:rPr lang="en-US" sz="2000" kern="1200">
              <a:latin typeface="Times New Roman" panose="02020603050405020304" pitchFamily="18" charset="0"/>
              <a:cs typeface="Times New Roman" panose="02020603050405020304" pitchFamily="18" charset="0"/>
            </a:rPr>
            <a:t> and standard scaling methods, with </a:t>
          </a:r>
          <a:r>
            <a:rPr lang="en-US" sz="2000" kern="1200" err="1">
              <a:latin typeface="Times New Roman" panose="02020603050405020304" pitchFamily="18" charset="0"/>
              <a:cs typeface="Times New Roman" panose="02020603050405020304" pitchFamily="18" charset="0"/>
            </a:rPr>
            <a:t>MinMax</a:t>
          </a:r>
          <a:r>
            <a:rPr lang="en-US" sz="2000" kern="1200">
              <a:latin typeface="Times New Roman" panose="02020603050405020304" pitchFamily="18" charset="0"/>
              <a:cs typeface="Times New Roman" panose="02020603050405020304" pitchFamily="18" charset="0"/>
            </a:rPr>
            <a:t> scaling yielding better model performance</a:t>
          </a:r>
          <a:r>
            <a:rPr lang="en-US" sz="2000" kern="1200"/>
            <a:t>.</a:t>
          </a:r>
          <a:endParaRPr lang="en-IN" sz="2000" kern="1200"/>
        </a:p>
      </dsp:txBody>
      <dsp:txXfrm>
        <a:off x="0" y="3298549"/>
        <a:ext cx="10834233" cy="10995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a:solidFill>
                  <a:schemeClr val="bg2">
                    <a:lumMod val="75000"/>
                  </a:schemeClr>
                </a:solidFill>
              </a:rPr>
              <a:t>CONFIDENTIAL</a:t>
            </a:r>
            <a:r>
              <a:rPr lang="en-US" sz="110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4400">
                <a:latin typeface="Oswald"/>
                <a:ea typeface="Oswald"/>
                <a:cs typeface="Oswald"/>
                <a:sym typeface="Oswald"/>
              </a:rPr>
              <a:t>CREDIT CARD USAGE SEGMENTATION</a:t>
            </a:r>
            <a:endParaRPr lang="en-US" sz="4400" b="1">
              <a:latin typeface="Calibri" panose="020F0502020204030204" pitchFamily="34" charset="0"/>
            </a:endParaRPr>
          </a:p>
        </p:txBody>
      </p:sp>
      <p:sp>
        <p:nvSpPr>
          <p:cNvPr id="3" name="Rectangle 2">
            <a:extLst>
              <a:ext uri="{FF2B5EF4-FFF2-40B4-BE49-F238E27FC236}">
                <a16:creationId xmlns:a16="http://schemas.microsoft.com/office/drawing/2014/main" id="{13DB8479-05EB-56FB-6233-3FDCD5C2293E}"/>
              </a:ext>
            </a:extLst>
          </p:cNvPr>
          <p:cNvSpPr/>
          <p:nvPr/>
        </p:nvSpPr>
        <p:spPr>
          <a:xfrm>
            <a:off x="8140702" y="5442590"/>
            <a:ext cx="4698998"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4400">
                <a:latin typeface="Oswald"/>
                <a:sym typeface="Oswald"/>
              </a:rPr>
              <a:t>DONE BY </a:t>
            </a:r>
          </a:p>
          <a:p>
            <a:pPr algn="ctr"/>
            <a:r>
              <a:rPr lang="en" sz="4400">
                <a:latin typeface="Oswald"/>
                <a:sym typeface="Oswald"/>
              </a:rPr>
              <a:t>SAROA</a:t>
            </a:r>
            <a:endParaRPr lang="en-US" sz="4400">
              <a:latin typeface="Calibri" panose="020F0502020204030204" pitchFamily="34" charset="0"/>
            </a:endParaRPr>
          </a:p>
        </p:txBody>
      </p:sp>
    </p:spTree>
    <p:extLst>
      <p:ext uri="{BB962C8B-B14F-4D97-AF65-F5344CB8AC3E}">
        <p14:creationId xmlns:p14="http://schemas.microsoft.com/office/powerpoint/2010/main" val="1024334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0A16-BE32-926E-BE21-A98E7581F379}"/>
              </a:ext>
            </a:extLst>
          </p:cNvPr>
          <p:cNvSpPr>
            <a:spLocks noGrp="1"/>
          </p:cNvSpPr>
          <p:nvPr>
            <p:ph type="title"/>
          </p:nvPr>
        </p:nvSpPr>
        <p:spPr/>
        <p:txBody>
          <a:bodyPr>
            <a:normAutofit fontScale="90000"/>
          </a:bodyPr>
          <a:lstStyle/>
          <a:p>
            <a:pPr algn="ctr"/>
            <a:r>
              <a:rPr lang="en-US" sz="3800" b="1">
                <a:solidFill>
                  <a:schemeClr val="tx1"/>
                </a:solidFill>
                <a:latin typeface="Times New Roman" panose="02020603050405020304" pitchFamily="18" charset="0"/>
                <a:cs typeface="Times New Roman" panose="02020603050405020304" pitchFamily="18" charset="0"/>
              </a:rPr>
              <a:t>METHODS</a:t>
            </a:r>
            <a:br>
              <a:rPr lang="en-US" sz="3600" b="1">
                <a:solidFill>
                  <a:schemeClr val="tx1"/>
                </a:solidFill>
                <a:latin typeface="+mn-lt"/>
              </a:rPr>
            </a:br>
            <a:endParaRPr lang="en-IN"/>
          </a:p>
        </p:txBody>
      </p:sp>
      <p:sp>
        <p:nvSpPr>
          <p:cNvPr id="3" name="Content Placeholder 2">
            <a:extLst>
              <a:ext uri="{FF2B5EF4-FFF2-40B4-BE49-F238E27FC236}">
                <a16:creationId xmlns:a16="http://schemas.microsoft.com/office/drawing/2014/main" id="{D8D14462-0D1B-7DC9-497B-7736DD7D1B5A}"/>
              </a:ext>
            </a:extLst>
          </p:cNvPr>
          <p:cNvSpPr>
            <a:spLocks noGrp="1"/>
          </p:cNvSpPr>
          <p:nvPr>
            <p:ph idx="1"/>
          </p:nvPr>
        </p:nvSpPr>
        <p:spPr>
          <a:xfrm>
            <a:off x="678883" y="1327835"/>
            <a:ext cx="10834234" cy="4398066"/>
          </a:xfrm>
        </p:spPr>
        <p:txBody>
          <a:bodyPr/>
          <a:lstStyle/>
          <a:p>
            <a:pPr marL="0"/>
            <a:endParaRPr lang="en-US" sz="2800">
              <a:solidFill>
                <a:schemeClr val="tx1"/>
              </a:solidFill>
              <a:latin typeface="+mn-lt"/>
            </a:endParaRPr>
          </a:p>
          <a:p>
            <a:pPr marL="0" marR="0" lvl="0" fontAlgn="base">
              <a:spcBef>
                <a:spcPct val="0"/>
              </a:spcBef>
              <a:spcAft>
                <a:spcPct val="0"/>
              </a:spcAft>
              <a:buClrTx/>
              <a:buSzTx/>
              <a:tabLst/>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K-Means Clustering</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Partitions data into K clusters by minimizing the sum of squared distances within each cluster. It’s a simple, iterative algorithm often used for its speed and efficiency.</a:t>
            </a:r>
          </a:p>
          <a:p>
            <a:pPr marL="0" marR="0" lvl="0" fontAlgn="base">
              <a:spcBef>
                <a:spcPct val="0"/>
              </a:spcBef>
              <a:spcAft>
                <a:spcPct val="0"/>
              </a:spcAft>
              <a:buClrTx/>
              <a:buSzTx/>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fontAlgn="base">
              <a:spcBef>
                <a:spcPct val="0"/>
              </a:spcBef>
              <a:spcAft>
                <a:spcPct val="0"/>
              </a:spcAft>
              <a:buClrTx/>
              <a:buSzTx/>
              <a:tabLst/>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Hierarchical Clustering</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err="1">
                <a:ln>
                  <a:noFill/>
                </a:ln>
                <a:solidFill>
                  <a:schemeClr val="tx1"/>
                </a:solidFill>
                <a:effectLst/>
                <a:latin typeface="Times New Roman" panose="02020603050405020304" pitchFamily="18" charset="0"/>
                <a:cs typeface="Times New Roman" panose="02020603050405020304" pitchFamily="18" charset="0"/>
              </a:rPr>
              <a:t>Agglomeratively</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merges clusters to minimize within-cluster variance using Ward linkage. Flexible with no need for a predefined number of clusters. Other linkages include single, complete, and average.</a:t>
            </a:r>
          </a:p>
          <a:p>
            <a:endParaRPr lang="en-IN"/>
          </a:p>
        </p:txBody>
      </p:sp>
      <p:pic>
        <p:nvPicPr>
          <p:cNvPr id="5" name="Picture 4">
            <a:extLst>
              <a:ext uri="{FF2B5EF4-FFF2-40B4-BE49-F238E27FC236}">
                <a16:creationId xmlns:a16="http://schemas.microsoft.com/office/drawing/2014/main" id="{00E15ED9-2F75-8A19-C4EE-0A9135E42C4F}"/>
              </a:ext>
            </a:extLst>
          </p:cNvPr>
          <p:cNvPicPr>
            <a:picLocks noChangeAspect="1"/>
          </p:cNvPicPr>
          <p:nvPr/>
        </p:nvPicPr>
        <p:blipFill>
          <a:blip r:embed="rId2"/>
          <a:stretch>
            <a:fillRect/>
          </a:stretch>
        </p:blipFill>
        <p:spPr>
          <a:xfrm>
            <a:off x="3237960" y="3670187"/>
            <a:ext cx="3916820" cy="2314794"/>
          </a:xfrm>
          <a:prstGeom prst="rect">
            <a:avLst/>
          </a:prstGeom>
        </p:spPr>
      </p:pic>
    </p:spTree>
    <p:extLst>
      <p:ext uri="{BB962C8B-B14F-4D97-AF65-F5344CB8AC3E}">
        <p14:creationId xmlns:p14="http://schemas.microsoft.com/office/powerpoint/2010/main" val="1563888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1EBF-DFE5-AF22-E12B-96BAC8F7BDDE}"/>
              </a:ext>
            </a:extLst>
          </p:cNvPr>
          <p:cNvSpPr>
            <a:spLocks noGrp="1"/>
          </p:cNvSpPr>
          <p:nvPr>
            <p:ph type="title"/>
          </p:nvPr>
        </p:nvSpPr>
        <p:spPr>
          <a:xfrm>
            <a:off x="414285" y="156835"/>
            <a:ext cx="10834234" cy="612775"/>
          </a:xfrm>
        </p:spPr>
        <p:txBody>
          <a:bodyPr/>
          <a:lstStyle/>
          <a:p>
            <a:pPr algn="ctr"/>
            <a:r>
              <a:rPr lang="en-US" sz="3600" kern="1200">
                <a:solidFill>
                  <a:schemeClr val="tx1"/>
                </a:solidFill>
                <a:latin typeface="+mn-lt"/>
                <a:ea typeface="+mj-ea"/>
                <a:cs typeface="+mj-cs"/>
              </a:rPr>
              <a:t>MODEL CLUSTER VISUALIZATION</a:t>
            </a:r>
            <a:endParaRPr lang="en-IN">
              <a:latin typeface="+mn-lt"/>
            </a:endParaRPr>
          </a:p>
        </p:txBody>
      </p:sp>
      <p:pic>
        <p:nvPicPr>
          <p:cNvPr id="5" name="Content Placeholder 4">
            <a:extLst>
              <a:ext uri="{FF2B5EF4-FFF2-40B4-BE49-F238E27FC236}">
                <a16:creationId xmlns:a16="http://schemas.microsoft.com/office/drawing/2014/main" id="{7A8909DA-67A7-D22A-2115-D76451991C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9945" y="4107685"/>
            <a:ext cx="3997924" cy="2017552"/>
          </a:xfrm>
          <a:prstGeom prst="rect">
            <a:avLst/>
          </a:prstGeom>
        </p:spPr>
      </p:pic>
      <p:sp>
        <p:nvSpPr>
          <p:cNvPr id="29" name="TextBox 28">
            <a:extLst>
              <a:ext uri="{FF2B5EF4-FFF2-40B4-BE49-F238E27FC236}">
                <a16:creationId xmlns:a16="http://schemas.microsoft.com/office/drawing/2014/main" id="{95BDEA1D-A9ED-D856-B880-05CBB9AC3CEA}"/>
              </a:ext>
            </a:extLst>
          </p:cNvPr>
          <p:cNvSpPr txBox="1"/>
          <p:nvPr/>
        </p:nvSpPr>
        <p:spPr>
          <a:xfrm>
            <a:off x="835725" y="3738353"/>
            <a:ext cx="3214024" cy="369332"/>
          </a:xfrm>
          <a:prstGeom prst="rect">
            <a:avLst/>
          </a:prstGeom>
          <a:noFill/>
        </p:spPr>
        <p:txBody>
          <a:bodyPr wrap="square" rtlCol="0">
            <a:spAutoFit/>
          </a:bodyPr>
          <a:lstStyle/>
          <a:p>
            <a:pPr algn="ctr"/>
            <a:r>
              <a:rPr lang="en-IN"/>
              <a:t>Silhouette Score for </a:t>
            </a:r>
            <a:r>
              <a:rPr lang="en-IN" err="1"/>
              <a:t>KMeans</a:t>
            </a:r>
            <a:endParaRPr lang="en-IN"/>
          </a:p>
        </p:txBody>
      </p:sp>
      <p:pic>
        <p:nvPicPr>
          <p:cNvPr id="6" name="Picture 5">
            <a:extLst>
              <a:ext uri="{FF2B5EF4-FFF2-40B4-BE49-F238E27FC236}">
                <a16:creationId xmlns:a16="http://schemas.microsoft.com/office/drawing/2014/main" id="{7F00A96D-619E-99E6-C7CA-87E5EB5B1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7700" y="3792568"/>
            <a:ext cx="5520818" cy="2509435"/>
          </a:xfrm>
          <a:prstGeom prst="rect">
            <a:avLst/>
          </a:prstGeom>
        </p:spPr>
      </p:pic>
      <p:sp>
        <p:nvSpPr>
          <p:cNvPr id="7" name="TextBox 6">
            <a:extLst>
              <a:ext uri="{FF2B5EF4-FFF2-40B4-BE49-F238E27FC236}">
                <a16:creationId xmlns:a16="http://schemas.microsoft.com/office/drawing/2014/main" id="{7DE3BCAA-F6CE-E4E2-5FD6-414B67EFA173}"/>
              </a:ext>
            </a:extLst>
          </p:cNvPr>
          <p:cNvSpPr txBox="1"/>
          <p:nvPr/>
        </p:nvSpPr>
        <p:spPr>
          <a:xfrm>
            <a:off x="7162453" y="3369021"/>
            <a:ext cx="2377731" cy="369332"/>
          </a:xfrm>
          <a:prstGeom prst="rect">
            <a:avLst/>
          </a:prstGeom>
          <a:noFill/>
        </p:spPr>
        <p:txBody>
          <a:bodyPr wrap="square">
            <a:spAutoFit/>
          </a:bodyPr>
          <a:lstStyle/>
          <a:p>
            <a:pPr algn="ctr"/>
            <a:r>
              <a:rPr lang="en-IN"/>
              <a:t>T-SNE 2D</a:t>
            </a:r>
          </a:p>
        </p:txBody>
      </p:sp>
      <p:pic>
        <p:nvPicPr>
          <p:cNvPr id="11" name="Picture 10">
            <a:extLst>
              <a:ext uri="{FF2B5EF4-FFF2-40B4-BE49-F238E27FC236}">
                <a16:creationId xmlns:a16="http://schemas.microsoft.com/office/drawing/2014/main" id="{9129E881-FE61-4C91-B81A-CFB8113D7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5275"/>
            <a:ext cx="5520819" cy="2866325"/>
          </a:xfrm>
          <a:prstGeom prst="rect">
            <a:avLst/>
          </a:prstGeom>
        </p:spPr>
      </p:pic>
      <p:sp>
        <p:nvSpPr>
          <p:cNvPr id="12" name="TextBox 11">
            <a:extLst>
              <a:ext uri="{FF2B5EF4-FFF2-40B4-BE49-F238E27FC236}">
                <a16:creationId xmlns:a16="http://schemas.microsoft.com/office/drawing/2014/main" id="{4D9EAA9E-C656-1985-A79A-B95A76778303}"/>
              </a:ext>
            </a:extLst>
          </p:cNvPr>
          <p:cNvSpPr txBox="1"/>
          <p:nvPr/>
        </p:nvSpPr>
        <p:spPr>
          <a:xfrm>
            <a:off x="1087145" y="1056429"/>
            <a:ext cx="3214024" cy="369332"/>
          </a:xfrm>
          <a:prstGeom prst="rect">
            <a:avLst/>
          </a:prstGeom>
          <a:noFill/>
        </p:spPr>
        <p:txBody>
          <a:bodyPr wrap="square" rtlCol="0">
            <a:spAutoFit/>
          </a:bodyPr>
          <a:lstStyle/>
          <a:p>
            <a:pPr algn="ctr"/>
            <a:r>
              <a:rPr lang="en-IN"/>
              <a:t>PCA </a:t>
            </a:r>
            <a:r>
              <a:rPr lang="en-IN" b="0" i="0">
                <a:solidFill>
                  <a:srgbClr val="1F2937"/>
                </a:solidFill>
                <a:effectLst/>
                <a:latin typeface="Figtree"/>
              </a:rPr>
              <a:t>2D  </a:t>
            </a:r>
            <a:endParaRPr lang="en-IN"/>
          </a:p>
        </p:txBody>
      </p:sp>
      <p:pic>
        <p:nvPicPr>
          <p:cNvPr id="16" name="Picture 15">
            <a:extLst>
              <a:ext uri="{FF2B5EF4-FFF2-40B4-BE49-F238E27FC236}">
                <a16:creationId xmlns:a16="http://schemas.microsoft.com/office/drawing/2014/main" id="{1BD19684-3D68-D937-F0DF-893E8E91AB35}"/>
              </a:ext>
            </a:extLst>
          </p:cNvPr>
          <p:cNvPicPr>
            <a:picLocks noChangeAspect="1"/>
          </p:cNvPicPr>
          <p:nvPr/>
        </p:nvPicPr>
        <p:blipFill>
          <a:blip r:embed="rId5"/>
          <a:stretch>
            <a:fillRect/>
          </a:stretch>
        </p:blipFill>
        <p:spPr>
          <a:xfrm>
            <a:off x="5727700" y="672246"/>
            <a:ext cx="5520819" cy="2642560"/>
          </a:xfrm>
          <a:prstGeom prst="rect">
            <a:avLst/>
          </a:prstGeom>
        </p:spPr>
      </p:pic>
    </p:spTree>
    <p:extLst>
      <p:ext uri="{BB962C8B-B14F-4D97-AF65-F5344CB8AC3E}">
        <p14:creationId xmlns:p14="http://schemas.microsoft.com/office/powerpoint/2010/main" val="3289156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646D-E870-5A12-6E76-9746B28249D3}"/>
              </a:ext>
            </a:extLst>
          </p:cNvPr>
          <p:cNvSpPr>
            <a:spLocks noGrp="1"/>
          </p:cNvSpPr>
          <p:nvPr>
            <p:ph type="title"/>
          </p:nvPr>
        </p:nvSpPr>
        <p:spPr>
          <a:xfrm>
            <a:off x="3665150" y="-289367"/>
            <a:ext cx="4093145" cy="1453734"/>
          </a:xfrm>
        </p:spPr>
        <p:txBody>
          <a:bodyPr>
            <a:normAutofit/>
          </a:bodyPr>
          <a:lstStyle/>
          <a:p>
            <a:pPr algn="ctr"/>
            <a:r>
              <a:rPr lang="en-US" sz="3400" kern="1200">
                <a:solidFill>
                  <a:schemeClr val="tx1"/>
                </a:solidFill>
                <a:latin typeface="Times New Roman" panose="02020603050405020304" pitchFamily="18" charset="0"/>
                <a:cs typeface="Times New Roman" panose="02020603050405020304" pitchFamily="18" charset="0"/>
              </a:rPr>
              <a:t>CONCLUSION</a:t>
            </a:r>
            <a:endParaRPr lang="en-IN" sz="340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0C13EDF-AF28-469F-1A02-AD0D8714569F}"/>
              </a:ext>
            </a:extLst>
          </p:cNvPr>
          <p:cNvSpPr>
            <a:spLocks noGrp="1"/>
          </p:cNvSpPr>
          <p:nvPr>
            <p:ph type="body" sz="half" idx="2"/>
          </p:nvPr>
        </p:nvSpPr>
        <p:spPr>
          <a:xfrm>
            <a:off x="412664" y="1907838"/>
            <a:ext cx="5178310" cy="3553805"/>
          </a:xfrm>
        </p:spPr>
        <p:txBody>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a:ln>
                  <a:noFill/>
                </a:ln>
                <a:effectLst/>
                <a:latin typeface="Times New Roman" panose="02020603050405020304" pitchFamily="18" charset="0"/>
                <a:cs typeface="Times New Roman" panose="02020603050405020304" pitchFamily="18" charset="0"/>
              </a:rPr>
              <a:t>pair plot</a:t>
            </a:r>
            <a:r>
              <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rPr>
              <a:t> presents a scatterplot matrix of features, with clusters highlighted using different colors (Red for Cluster 0, Green for Cluster 1, Blue for Cluster 2, and Purple for Cluster 3).</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effectLst/>
                <a:latin typeface="Times New Roman" panose="02020603050405020304" pitchFamily="18" charset="0"/>
                <a:cs typeface="Times New Roman" panose="02020603050405020304" pitchFamily="18" charset="0"/>
              </a:rPr>
              <a:t>This visualization helps in understanding how different features separate the data into distinct clusters, providing insights into the distribution and overlap of clusters. </a:t>
            </a:r>
          </a:p>
          <a:p>
            <a:endParaRPr lang="en-IN"/>
          </a:p>
        </p:txBody>
      </p:sp>
      <p:pic>
        <p:nvPicPr>
          <p:cNvPr id="5" name="Content Placeholder 8" descr="A screenshot of a graph&#10;&#10;Description automatically generated">
            <a:extLst>
              <a:ext uri="{FF2B5EF4-FFF2-40B4-BE49-F238E27FC236}">
                <a16:creationId xmlns:a16="http://schemas.microsoft.com/office/drawing/2014/main" id="{F65826D8-25E9-8F16-47AB-DA3DD9AAF7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01027" y="1787847"/>
            <a:ext cx="4442808" cy="4200525"/>
          </a:xfrm>
          <a:prstGeom prst="rect">
            <a:avLst/>
          </a:prstGeom>
        </p:spPr>
      </p:pic>
    </p:spTree>
    <p:extLst>
      <p:ext uri="{BB962C8B-B14F-4D97-AF65-F5344CB8AC3E}">
        <p14:creationId xmlns:p14="http://schemas.microsoft.com/office/powerpoint/2010/main" val="2936829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B13B-3541-2BCC-0671-0CC7984C3AC9}"/>
              </a:ext>
            </a:extLst>
          </p:cNvPr>
          <p:cNvSpPr>
            <a:spLocks noGrp="1"/>
          </p:cNvSpPr>
          <p:nvPr>
            <p:ph type="title"/>
          </p:nvPr>
        </p:nvSpPr>
        <p:spPr>
          <a:xfrm>
            <a:off x="3164705" y="-232853"/>
            <a:ext cx="5351529" cy="1453734"/>
          </a:xfrm>
        </p:spPr>
        <p:txBody>
          <a:bodyPr>
            <a:normAutofit/>
          </a:bodyPr>
          <a:lstStyle/>
          <a:p>
            <a:pPr algn="ctr"/>
            <a:r>
              <a:rPr lang="en-US" sz="3400" kern="1200">
                <a:solidFill>
                  <a:schemeClr val="tx2"/>
                </a:solidFill>
                <a:latin typeface="Times New Roman" panose="02020603050405020304" pitchFamily="18" charset="0"/>
                <a:cs typeface="Times New Roman" panose="02020603050405020304" pitchFamily="18" charset="0"/>
              </a:rPr>
              <a:t>CLUSTER ANALYSIS</a:t>
            </a:r>
            <a:endParaRPr lang="en-IN" sz="340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23C9DBF-CB36-24C4-DC02-7D1ED22B48AF}"/>
              </a:ext>
            </a:extLst>
          </p:cNvPr>
          <p:cNvPicPr>
            <a:picLocks noGrp="1" noChangeAspect="1"/>
          </p:cNvPicPr>
          <p:nvPr>
            <p:ph idx="1"/>
          </p:nvPr>
        </p:nvPicPr>
        <p:blipFill>
          <a:blip r:embed="rId2"/>
          <a:stretch>
            <a:fillRect/>
          </a:stretch>
        </p:blipFill>
        <p:spPr>
          <a:xfrm>
            <a:off x="0" y="2083314"/>
            <a:ext cx="5118100" cy="3553805"/>
          </a:xfrm>
        </p:spPr>
      </p:pic>
      <p:sp>
        <p:nvSpPr>
          <p:cNvPr id="4" name="Text Placeholder 3">
            <a:extLst>
              <a:ext uri="{FF2B5EF4-FFF2-40B4-BE49-F238E27FC236}">
                <a16:creationId xmlns:a16="http://schemas.microsoft.com/office/drawing/2014/main" id="{A8A336E8-105F-1A3E-BEA5-32E19720C7AF}"/>
              </a:ext>
            </a:extLst>
          </p:cNvPr>
          <p:cNvSpPr>
            <a:spLocks noGrp="1"/>
          </p:cNvSpPr>
          <p:nvPr>
            <p:ph type="body" sz="half" idx="2"/>
          </p:nvPr>
        </p:nvSpPr>
        <p:spPr>
          <a:xfrm>
            <a:off x="5567899" y="1713621"/>
            <a:ext cx="6166901" cy="4039318"/>
          </a:xfrm>
        </p:spPr>
        <p:txBody>
          <a:bodyPr>
            <a:normAutofit fontScale="62500" lnSpcReduction="20000"/>
          </a:bodyPr>
          <a:lstStyle/>
          <a:p>
            <a:r>
              <a:rPr lang="en-US" sz="2400" b="1">
                <a:solidFill>
                  <a:srgbClr val="C00000"/>
                </a:solidFill>
                <a:latin typeface="Times New Roman" panose="02020603050405020304" pitchFamily="18" charset="0"/>
                <a:cs typeface="Times New Roman" panose="02020603050405020304" pitchFamily="18" charset="0"/>
              </a:rPr>
              <a:t>Cluster 0 (Red):</a:t>
            </a:r>
            <a:br>
              <a:rPr lang="en-US" sz="2400">
                <a:solidFill>
                  <a:schemeClr val="tx2"/>
                </a:solidFill>
                <a:latin typeface="Times New Roman" panose="02020603050405020304" pitchFamily="18" charset="0"/>
                <a:cs typeface="Times New Roman" panose="02020603050405020304" pitchFamily="18" charset="0"/>
              </a:rPr>
            </a:br>
            <a:r>
              <a:rPr lang="en-US" sz="2400">
                <a:solidFill>
                  <a:schemeClr val="tx2"/>
                </a:solidFill>
                <a:latin typeface="Times New Roman" panose="02020603050405020304" pitchFamily="18" charset="0"/>
                <a:cs typeface="Times New Roman" panose="02020603050405020304" pitchFamily="18" charset="0"/>
              </a:rPr>
              <a:t>Customers in this group tend to have the lowest balances, purchases, credit limits, and payments. They are likely light users of credit cards, possibly new or infrequent customers who do not rely heavily on credit.</a:t>
            </a:r>
          </a:p>
          <a:p>
            <a:pPr>
              <a:lnSpc>
                <a:spcPct val="90000"/>
              </a:lnSpc>
              <a:spcAft>
                <a:spcPts val="600"/>
              </a:spcAft>
            </a:pPr>
            <a:r>
              <a:rPr lang="en-US" sz="2400" b="1">
                <a:solidFill>
                  <a:schemeClr val="accent6"/>
                </a:solidFill>
                <a:latin typeface="Times New Roman" panose="02020603050405020304" pitchFamily="18" charset="0"/>
                <a:cs typeface="Times New Roman" panose="02020603050405020304" pitchFamily="18" charset="0"/>
              </a:rPr>
              <a:t>Cluster 1 (Green):</a:t>
            </a:r>
            <a:br>
              <a:rPr lang="en-US" sz="2400">
                <a:solidFill>
                  <a:schemeClr val="tx2"/>
                </a:solidFill>
                <a:latin typeface="Times New Roman" panose="02020603050405020304" pitchFamily="18" charset="0"/>
                <a:cs typeface="Times New Roman" panose="02020603050405020304" pitchFamily="18" charset="0"/>
              </a:rPr>
            </a:br>
            <a:r>
              <a:rPr lang="en-US" sz="2400">
                <a:solidFill>
                  <a:schemeClr val="tx2"/>
                </a:solidFill>
                <a:latin typeface="Times New Roman" panose="02020603050405020304" pitchFamily="18" charset="0"/>
                <a:cs typeface="Times New Roman" panose="02020603050405020304" pitchFamily="18" charset="0"/>
              </a:rPr>
              <a:t>This cluster represents customers who have moderate balances and credit limits, but relatively low purchases and payments. These customers may manage their credit conservatively, with a focus on maintaining a steady but controlled use of their available credit. controlled use of their available credit.</a:t>
            </a:r>
          </a:p>
          <a:p>
            <a:pPr>
              <a:lnSpc>
                <a:spcPct val="90000"/>
              </a:lnSpc>
              <a:spcAft>
                <a:spcPts val="600"/>
              </a:spcAft>
            </a:pPr>
            <a:r>
              <a:rPr lang="en-US" sz="2400" b="1">
                <a:solidFill>
                  <a:srgbClr val="5DC3D1"/>
                </a:solidFill>
                <a:latin typeface="Times New Roman" panose="02020603050405020304" pitchFamily="18" charset="0"/>
                <a:cs typeface="Times New Roman" panose="02020603050405020304" pitchFamily="18" charset="0"/>
              </a:rPr>
              <a:t>Cluster 2 (Blue):</a:t>
            </a:r>
            <a:br>
              <a:rPr lang="en-US" sz="2400">
                <a:solidFill>
                  <a:srgbClr val="5DC3D1"/>
                </a:solidFill>
                <a:latin typeface="Times New Roman" panose="02020603050405020304" pitchFamily="18" charset="0"/>
                <a:cs typeface="Times New Roman" panose="02020603050405020304" pitchFamily="18" charset="0"/>
              </a:rPr>
            </a:br>
            <a:r>
              <a:rPr lang="en-US" sz="2400">
                <a:solidFill>
                  <a:schemeClr val="tx2"/>
                </a:solidFill>
                <a:latin typeface="Times New Roman" panose="02020603050405020304" pitchFamily="18" charset="0"/>
                <a:cs typeface="Times New Roman" panose="02020603050405020304" pitchFamily="18" charset="0"/>
              </a:rPr>
              <a:t>Customers in this segment have higher balances and purchases, along with significant credit limits and payments. These are likely active credit card users who utilize their cards for various transactions and manage larger amounts of money, indicating they might be high-value customers.</a:t>
            </a:r>
          </a:p>
          <a:p>
            <a:pPr>
              <a:spcAft>
                <a:spcPts val="600"/>
              </a:spcAft>
            </a:pPr>
            <a:r>
              <a:rPr lang="en-US" sz="2400" b="1">
                <a:solidFill>
                  <a:srgbClr val="756BCB"/>
                </a:solidFill>
                <a:latin typeface="Times New Roman" panose="02020603050405020304" pitchFamily="18" charset="0"/>
                <a:cs typeface="Times New Roman" panose="02020603050405020304" pitchFamily="18" charset="0"/>
              </a:rPr>
              <a:t>Cluster 3 (Purple):</a:t>
            </a:r>
            <a:br>
              <a:rPr lang="en-US" sz="2400">
                <a:solidFill>
                  <a:schemeClr val="tx2"/>
                </a:solidFill>
                <a:latin typeface="Times New Roman" panose="02020603050405020304" pitchFamily="18" charset="0"/>
                <a:cs typeface="Times New Roman" panose="02020603050405020304" pitchFamily="18" charset="0"/>
              </a:rPr>
            </a:br>
            <a:r>
              <a:rPr lang="en-US" sz="2400">
                <a:solidFill>
                  <a:schemeClr val="tx2"/>
                </a:solidFill>
                <a:latin typeface="Times New Roman" panose="02020603050405020304" pitchFamily="18" charset="0"/>
                <a:cs typeface="Times New Roman" panose="02020603050405020304" pitchFamily="18" charset="0"/>
              </a:rPr>
              <a:t>This group includes customers who have high balances, credit limits, purchases, and payments. They likely use their credit cards extensively, not only for purchases but also for large payments, which suggests they might be leveraging their credit for substantial financial activities or investments.</a:t>
            </a:r>
          </a:p>
          <a:p>
            <a:pPr indent="-228600">
              <a:lnSpc>
                <a:spcPct val="90000"/>
              </a:lnSpc>
              <a:spcAft>
                <a:spcPts val="600"/>
              </a:spcAft>
              <a:buFont typeface="Arial" panose="020B0604020202020204" pitchFamily="34" charset="0"/>
              <a:buChar char="•"/>
            </a:pPr>
            <a:endParaRPr lang="en-US" sz="1600">
              <a:solidFill>
                <a:schemeClr val="tx2"/>
              </a:solidFill>
            </a:endParaRPr>
          </a:p>
          <a:p>
            <a:endParaRPr lang="en-IN"/>
          </a:p>
        </p:txBody>
      </p:sp>
    </p:spTree>
    <p:extLst>
      <p:ext uri="{BB962C8B-B14F-4D97-AF65-F5344CB8AC3E}">
        <p14:creationId xmlns:p14="http://schemas.microsoft.com/office/powerpoint/2010/main" val="239901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F9505-1023-1174-CE31-B888F99D9645}"/>
              </a:ext>
            </a:extLst>
          </p:cNvPr>
          <p:cNvSpPr txBox="1"/>
          <p:nvPr/>
        </p:nvSpPr>
        <p:spPr>
          <a:xfrm>
            <a:off x="528366" y="362201"/>
            <a:ext cx="10530697" cy="5724644"/>
          </a:xfrm>
          <a:prstGeom prst="rect">
            <a:avLst/>
          </a:prstGeom>
          <a:noFill/>
        </p:spPr>
        <p:txBody>
          <a:bodyPr wrap="square">
            <a:spAutoFit/>
          </a:bodyPr>
          <a:lstStyle/>
          <a:p>
            <a:endParaRPr lang="en-US"/>
          </a:p>
          <a:p>
            <a:r>
              <a:rPr lang="en-US" sz="2000" b="1">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BUSINESS INSIGHTS TO IMPROVE CREDIT CARD USAGE</a:t>
            </a:r>
          </a:p>
          <a:p>
            <a:endParaRPr lang="en-US" sz="2400" b="1">
              <a:latin typeface="Times New Roman" panose="02020603050405020304" pitchFamily="18" charset="0"/>
              <a:cs typeface="Times New Roman" panose="02020603050405020304" pitchFamily="18" charset="0"/>
            </a:endParaRPr>
          </a:p>
          <a:p>
            <a:pPr>
              <a:buFont typeface="+mj-lt"/>
              <a:buAutoNum type="arabicPeriod"/>
            </a:pPr>
            <a:r>
              <a:rPr lang="en-US" sz="2000" b="1">
                <a:latin typeface="Times New Roman" panose="02020603050405020304" pitchFamily="18" charset="0"/>
                <a:cs typeface="Times New Roman" panose="02020603050405020304" pitchFamily="18" charset="0"/>
              </a:rPr>
              <a:t>Cluster 0 (Red)</a:t>
            </a:r>
            <a:r>
              <a:rPr lang="en-US" sz="200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Educate customers on credit card benefits.</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Offer small cashback or discounts for initial usage.</a:t>
            </a:r>
          </a:p>
          <a:p>
            <a:pPr lvl="1"/>
            <a:endParaRPr lang="en-US" sz="2000">
              <a:latin typeface="Times New Roman" panose="02020603050405020304" pitchFamily="18" charset="0"/>
              <a:cs typeface="Times New Roman" panose="02020603050405020304" pitchFamily="18" charset="0"/>
            </a:endParaRPr>
          </a:p>
          <a:p>
            <a:pPr>
              <a:buFont typeface="+mj-lt"/>
              <a:buAutoNum type="arabicPeriod"/>
            </a:pPr>
            <a:r>
              <a:rPr lang="en-US" sz="2000" b="1">
                <a:latin typeface="Times New Roman" panose="02020603050405020304" pitchFamily="18" charset="0"/>
                <a:cs typeface="Times New Roman" panose="02020603050405020304" pitchFamily="18" charset="0"/>
              </a:rPr>
              <a:t>Cluster 1 (Green)</a:t>
            </a:r>
            <a:r>
              <a:rPr lang="en-US" sz="200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Introduce rewards for consistent, low-risk spending.</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Provide installment plans for larger purchases.</a:t>
            </a:r>
          </a:p>
          <a:p>
            <a:pPr lvl="1"/>
            <a:endParaRPr lang="en-US" sz="2000">
              <a:latin typeface="Times New Roman" panose="02020603050405020304" pitchFamily="18" charset="0"/>
              <a:cs typeface="Times New Roman" panose="02020603050405020304" pitchFamily="18" charset="0"/>
            </a:endParaRPr>
          </a:p>
          <a:p>
            <a:pPr>
              <a:buFont typeface="+mj-lt"/>
              <a:buAutoNum type="arabicPeriod"/>
            </a:pPr>
            <a:r>
              <a:rPr lang="en-US" sz="2000" b="1">
                <a:latin typeface="Times New Roman" panose="02020603050405020304" pitchFamily="18" charset="0"/>
                <a:cs typeface="Times New Roman" panose="02020603050405020304" pitchFamily="18" charset="0"/>
              </a:rPr>
              <a:t>Cluster 2 (Blue)</a:t>
            </a:r>
            <a:r>
              <a:rPr lang="en-US" sz="200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Personalize rewards like travel perks and loyalty points.</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Promote additional financial products (e.g., loans, insurance).</a:t>
            </a:r>
          </a:p>
          <a:p>
            <a:pPr lvl="1"/>
            <a:endParaRPr lang="en-US" sz="2000">
              <a:latin typeface="Times New Roman" panose="02020603050405020304" pitchFamily="18" charset="0"/>
              <a:cs typeface="Times New Roman" panose="02020603050405020304" pitchFamily="18" charset="0"/>
            </a:endParaRPr>
          </a:p>
          <a:p>
            <a:pPr>
              <a:buFont typeface="+mj-lt"/>
              <a:buAutoNum type="arabicPeriod"/>
            </a:pPr>
            <a:r>
              <a:rPr lang="en-US" sz="2000" b="1">
                <a:latin typeface="Times New Roman" panose="02020603050405020304" pitchFamily="18" charset="0"/>
                <a:cs typeface="Times New Roman" panose="02020603050405020304" pitchFamily="18" charset="0"/>
              </a:rPr>
              <a:t>Cluster 3 (Purple)</a:t>
            </a:r>
            <a:r>
              <a:rPr lang="en-US" sz="200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Offer higher credit limits and exclusive premium benefits.</a:t>
            </a:r>
          </a:p>
          <a:p>
            <a:pPr marL="742950" lvl="1" indent="-285750">
              <a:buFont typeface="+mj-lt"/>
              <a:buAutoNum type="arabicPeriod"/>
            </a:pPr>
            <a:r>
              <a:rPr lang="en-US" sz="2000">
                <a:latin typeface="Times New Roman" panose="02020603050405020304" pitchFamily="18" charset="0"/>
                <a:cs typeface="Times New Roman" panose="02020603050405020304" pitchFamily="18" charset="0"/>
              </a:rPr>
              <a:t>Focus on retention with personalized loyalty programs.</a:t>
            </a:r>
          </a:p>
        </p:txBody>
      </p:sp>
    </p:spTree>
    <p:extLst>
      <p:ext uri="{BB962C8B-B14F-4D97-AF65-F5344CB8AC3E}">
        <p14:creationId xmlns:p14="http://schemas.microsoft.com/office/powerpoint/2010/main" val="337310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a:xfrm>
            <a:off x="597860" y="864786"/>
            <a:ext cx="10834234" cy="2852737"/>
          </a:xfrm>
        </p:spPr>
        <p:txBody>
          <a:bodyPr>
            <a:normAutofit/>
          </a:bodyPr>
          <a:lstStyle/>
          <a:p>
            <a:pPr algn="ctr"/>
            <a:br>
              <a:rPr lang="en-IN"/>
            </a:br>
            <a:r>
              <a:rPr lang="en-IN"/>
              <a:t>QUESTIONS ?</a:t>
            </a:r>
          </a:p>
        </p:txBody>
      </p:sp>
    </p:spTree>
    <p:extLst>
      <p:ext uri="{BB962C8B-B14F-4D97-AF65-F5344CB8AC3E}">
        <p14:creationId xmlns:p14="http://schemas.microsoft.com/office/powerpoint/2010/main" val="117386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a:latin typeface="Calibri" panose="020F0502020204030204" pitchFamily="34" charset="0"/>
              </a:rPr>
              <a:t>Thank You!</a:t>
            </a:r>
            <a:endParaRPr lang="en-IN" sz="6600" b="1">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AGENDA</a:t>
            </a:r>
            <a:r>
              <a:rPr lang="en-US"/>
              <a:t> </a:t>
            </a:r>
            <a:endParaRPr lang="en-IN"/>
          </a:p>
        </p:txBody>
      </p:sp>
      <p:graphicFrame>
        <p:nvGraphicFramePr>
          <p:cNvPr id="4" name="Content Placeholder 2">
            <a:extLst>
              <a:ext uri="{FF2B5EF4-FFF2-40B4-BE49-F238E27FC236}">
                <a16:creationId xmlns:a16="http://schemas.microsoft.com/office/drawing/2014/main" id="{D8B60C7C-D3DD-E20E-820F-91167213D146}"/>
              </a:ext>
            </a:extLst>
          </p:cNvPr>
          <p:cNvGraphicFramePr>
            <a:graphicFrameLocks noGrp="1"/>
          </p:cNvGraphicFramePr>
          <p:nvPr>
            <p:ph idx="1"/>
            <p:extLst>
              <p:ext uri="{D42A27DB-BD31-4B8C-83A1-F6EECF244321}">
                <p14:modId xmlns:p14="http://schemas.microsoft.com/office/powerpoint/2010/main" val="3985226060"/>
              </p:ext>
            </p:extLst>
          </p:nvPr>
        </p:nvGraphicFramePr>
        <p:xfrm>
          <a:off x="2054225" y="1574799"/>
          <a:ext cx="80835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804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normAutofit/>
          </a:bodyPr>
          <a:lstStyle/>
          <a:p>
            <a:pPr algn="ctr"/>
            <a:r>
              <a:rPr lang="en" sz="3200" b="1">
                <a:latin typeface="Times New Roman" panose="02020603050405020304" pitchFamily="18" charset="0"/>
                <a:ea typeface="Calibri" panose="020F0502020204030204" pitchFamily="34" charset="0"/>
                <a:cs typeface="Times New Roman" panose="02020603050405020304" pitchFamily="18" charset="0"/>
                <a:sym typeface="Oswald"/>
              </a:rPr>
              <a:t>INTRODUCTION</a:t>
            </a:r>
            <a:endParaRPr lang="en-IN" sz="32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78884" y="1675075"/>
            <a:ext cx="8046016"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r>
              <a:rPr lang="en-US" sz="2000">
                <a:latin typeface="Times New Roman" panose="02020603050405020304" pitchFamily="18" charset="0"/>
                <a:cs typeface="Times New Roman" panose="02020603050405020304" pitchFamily="18" charset="0"/>
              </a:rPr>
              <a:t>Credit card usage segmentation involves dividing customers into distinct groups based on their spending patterns, transaction behaviors, and demographics.</a:t>
            </a:r>
          </a:p>
          <a:p>
            <a:r>
              <a:rPr lang="en-US" sz="2000">
                <a:latin typeface="Times New Roman" panose="02020603050405020304" pitchFamily="18" charset="0"/>
                <a:cs typeface="Times New Roman" panose="02020603050405020304" pitchFamily="18" charset="0"/>
              </a:rPr>
              <a:t>The primary objectives of segmentation include targeted marketing, risk management, product development, and revenue optimization. </a:t>
            </a:r>
          </a:p>
          <a:p>
            <a:r>
              <a:rPr lang="en-US" sz="2000">
                <a:latin typeface="Times New Roman" panose="02020603050405020304" pitchFamily="18" charset="0"/>
                <a:cs typeface="Times New Roman" panose="02020603050405020304" pitchFamily="18" charset="0"/>
              </a:rPr>
              <a:t>Key factors in segmentation include spending patterns, payment behavior, demographic characteristics, product usage, and credit risk. </a:t>
            </a:r>
          </a:p>
          <a:p>
            <a:endParaRPr lang="en-IN" sz="1600"/>
          </a:p>
          <a:p>
            <a:endParaRPr lang="en-US" sz="2400"/>
          </a:p>
          <a:p>
            <a:pPr lvl="0"/>
            <a:endParaRPr lang="en-US"/>
          </a:p>
        </p:txBody>
      </p:sp>
      <p:pic>
        <p:nvPicPr>
          <p:cNvPr id="4" name="Google Shape;76;p14">
            <a:extLst>
              <a:ext uri="{FF2B5EF4-FFF2-40B4-BE49-F238E27FC236}">
                <a16:creationId xmlns:a16="http://schemas.microsoft.com/office/drawing/2014/main" id="{0FCCE9BA-DD61-D52A-48B0-C719CB3BEEA2}"/>
              </a:ext>
            </a:extLst>
          </p:cNvPr>
          <p:cNvPicPr preferRelativeResize="0"/>
          <p:nvPr/>
        </p:nvPicPr>
        <p:blipFill rotWithShape="1">
          <a:blip r:embed="rId2">
            <a:alphaModFix/>
          </a:blip>
          <a:srcRect/>
          <a:stretch/>
        </p:blipFill>
        <p:spPr>
          <a:xfrm>
            <a:off x="8918925" y="1423960"/>
            <a:ext cx="2869200" cy="2653090"/>
          </a:xfrm>
          <a:prstGeom prst="rect">
            <a:avLst/>
          </a:prstGeom>
          <a:noFill/>
          <a:ln>
            <a:noFill/>
          </a:ln>
        </p:spPr>
      </p:pic>
    </p:spTree>
    <p:extLst>
      <p:ext uri="{BB962C8B-B14F-4D97-AF65-F5344CB8AC3E}">
        <p14:creationId xmlns:p14="http://schemas.microsoft.com/office/powerpoint/2010/main" val="227245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44A1-72A6-44D3-8338-FA42CE78EA4C}"/>
              </a:ext>
            </a:extLst>
          </p:cNvPr>
          <p:cNvSpPr>
            <a:spLocks noGrp="1"/>
          </p:cNvSpPr>
          <p:nvPr>
            <p:ph type="title"/>
          </p:nvPr>
        </p:nvSpPr>
        <p:spPr/>
        <p:txBody>
          <a:bodyPr>
            <a:normAutofit/>
          </a:bodyPr>
          <a:lstStyle/>
          <a:p>
            <a:pPr algn="ctr"/>
            <a:r>
              <a:rPr lang="en-IN" sz="3200">
                <a:latin typeface="Times New Roman" panose="02020603050405020304" pitchFamily="18" charset="0"/>
                <a:cs typeface="Times New Roman" panose="02020603050405020304" pitchFamily="18" charset="0"/>
              </a:rPr>
              <a:t>DATA PREPROCESSING</a:t>
            </a:r>
          </a:p>
        </p:txBody>
      </p:sp>
      <p:graphicFrame>
        <p:nvGraphicFramePr>
          <p:cNvPr id="9" name="Content Placeholder 8">
            <a:extLst>
              <a:ext uri="{FF2B5EF4-FFF2-40B4-BE49-F238E27FC236}">
                <a16:creationId xmlns:a16="http://schemas.microsoft.com/office/drawing/2014/main" id="{BDFC149C-A804-A4B5-C33D-0CE236D7BF1D}"/>
              </a:ext>
            </a:extLst>
          </p:cNvPr>
          <p:cNvGraphicFramePr>
            <a:graphicFrameLocks noGrp="1"/>
          </p:cNvGraphicFramePr>
          <p:nvPr>
            <p:ph idx="1"/>
            <p:extLst>
              <p:ext uri="{D42A27DB-BD31-4B8C-83A1-F6EECF244321}">
                <p14:modId xmlns:p14="http://schemas.microsoft.com/office/powerpoint/2010/main" val="2800373618"/>
              </p:ext>
            </p:extLst>
          </p:nvPr>
        </p:nvGraphicFramePr>
        <p:xfrm>
          <a:off x="678883" y="1713175"/>
          <a:ext cx="10834234" cy="4398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835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0B5B-08DA-C7DE-5F63-8FEEC466B652}"/>
              </a:ext>
            </a:extLst>
          </p:cNvPr>
          <p:cNvSpPr>
            <a:spLocks noGrp="1"/>
          </p:cNvSpPr>
          <p:nvPr>
            <p:ph type="title"/>
          </p:nvPr>
        </p:nvSpPr>
        <p:spPr>
          <a:xfrm>
            <a:off x="678884" y="286166"/>
            <a:ext cx="10834234" cy="612775"/>
          </a:xfrm>
        </p:spPr>
        <p:txBody>
          <a:bodyPr>
            <a:normAutofit/>
          </a:bodyPr>
          <a:lstStyle/>
          <a:p>
            <a:pPr algn="ctr"/>
            <a:r>
              <a:rPr lang="en" sz="3200">
                <a:latin typeface="Times New Roman" panose="02020603050405020304" pitchFamily="18" charset="0"/>
                <a:ea typeface="Calibri" panose="020F0502020204030204" pitchFamily="34" charset="0"/>
                <a:cs typeface="Times New Roman" panose="02020603050405020304" pitchFamily="18" charset="0"/>
                <a:sym typeface="Oswald"/>
              </a:rPr>
              <a:t>DATA COLLECTION</a:t>
            </a:r>
            <a:endParaRPr lang="en-IN"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035D8E-0D48-3EC2-53A9-1AEDBB76B98B}"/>
              </a:ext>
            </a:extLst>
          </p:cNvPr>
          <p:cNvSpPr>
            <a:spLocks noGrp="1"/>
          </p:cNvSpPr>
          <p:nvPr>
            <p:ph idx="1"/>
          </p:nvPr>
        </p:nvSpPr>
        <p:spPr>
          <a:xfrm>
            <a:off x="386784" y="1229966"/>
            <a:ext cx="10834234" cy="4777133"/>
          </a:xfrm>
        </p:spPr>
        <p:txBody>
          <a:bodyPr>
            <a:noAutofit/>
          </a:bodyPr>
          <a:lstStyle/>
          <a:p>
            <a:pPr lvl="0"/>
            <a:r>
              <a:rPr lang="en-US" sz="2000" b="1">
                <a:latin typeface="Times New Roman" panose="02020603050405020304" pitchFamily="18" charset="0"/>
                <a:cs typeface="Times New Roman" panose="02020603050405020304" pitchFamily="18" charset="0"/>
              </a:rPr>
              <a:t>BALANCE</a:t>
            </a:r>
            <a:r>
              <a:rPr lang="en-US" sz="2000">
                <a:latin typeface="Times New Roman" panose="02020603050405020304" pitchFamily="18" charset="0"/>
                <a:cs typeface="Times New Roman" panose="02020603050405020304" pitchFamily="18" charset="0"/>
              </a:rPr>
              <a:t>: The current amount owed on the credit card. It reflects the user's spending and payment activity.</a:t>
            </a:r>
            <a:endParaRPr lang="en-IN" sz="2000">
              <a:latin typeface="Times New Roman" panose="02020603050405020304" pitchFamily="18" charset="0"/>
              <a:cs typeface="Times New Roman" panose="02020603050405020304" pitchFamily="18" charset="0"/>
            </a:endParaRPr>
          </a:p>
          <a:p>
            <a:pPr lvl="0"/>
            <a:r>
              <a:rPr lang="en-US" sz="2000" b="1">
                <a:latin typeface="Times New Roman" panose="02020603050405020304" pitchFamily="18" charset="0"/>
                <a:cs typeface="Times New Roman" panose="02020603050405020304" pitchFamily="18" charset="0"/>
              </a:rPr>
              <a:t>PURCHASES: </a:t>
            </a:r>
            <a:r>
              <a:rPr lang="en-US" sz="2000">
                <a:latin typeface="Times New Roman" panose="02020603050405020304" pitchFamily="18" charset="0"/>
                <a:cs typeface="Times New Roman" panose="02020603050405020304" pitchFamily="18" charset="0"/>
              </a:rPr>
              <a:t>Total amount spent on the credit card. This includes all types of purchases made by the customer.</a:t>
            </a:r>
            <a:endParaRPr lang="en-IN" sz="2000">
              <a:latin typeface="Times New Roman" panose="02020603050405020304" pitchFamily="18" charset="0"/>
              <a:cs typeface="Times New Roman" panose="02020603050405020304" pitchFamily="18" charset="0"/>
            </a:endParaRPr>
          </a:p>
          <a:p>
            <a:pPr lvl="0"/>
            <a:r>
              <a:rPr lang="en-US" sz="2000" b="1">
                <a:latin typeface="Times New Roman" panose="02020603050405020304" pitchFamily="18" charset="0"/>
                <a:cs typeface="Times New Roman" panose="02020603050405020304" pitchFamily="18" charset="0"/>
              </a:rPr>
              <a:t>CASH_ADVANCE: </a:t>
            </a:r>
            <a:r>
              <a:rPr lang="en-US" sz="2000">
                <a:latin typeface="Times New Roman" panose="02020603050405020304" pitchFamily="18" charset="0"/>
                <a:cs typeface="Times New Roman" panose="02020603050405020304" pitchFamily="18" charset="0"/>
              </a:rPr>
              <a:t>The amount of cash taken out against the credit card limit. It indicates the user's need for cash and potential financial behavior.</a:t>
            </a:r>
            <a:endParaRPr lang="en-IN" sz="2000">
              <a:latin typeface="Times New Roman" panose="02020603050405020304" pitchFamily="18" charset="0"/>
              <a:cs typeface="Times New Roman" panose="02020603050405020304" pitchFamily="18" charset="0"/>
            </a:endParaRPr>
          </a:p>
          <a:p>
            <a:pPr lvl="0"/>
            <a:r>
              <a:rPr lang="en-US" sz="2000" b="1">
                <a:latin typeface="Times New Roman" panose="02020603050405020304" pitchFamily="18" charset="0"/>
                <a:cs typeface="Times New Roman" panose="02020603050405020304" pitchFamily="18" charset="0"/>
              </a:rPr>
              <a:t>CREDIT_LIMIT: </a:t>
            </a:r>
            <a:r>
              <a:rPr lang="en-US" sz="2000">
                <a:latin typeface="Times New Roman" panose="02020603050405020304" pitchFamily="18" charset="0"/>
                <a:cs typeface="Times New Roman" panose="02020603050405020304" pitchFamily="18" charset="0"/>
              </a:rPr>
              <a:t>The maximum amount that can be charged to the card. It defines the credit capacity available to the customer.</a:t>
            </a:r>
            <a:endParaRPr lang="en-IN" sz="2000">
              <a:latin typeface="Times New Roman" panose="02020603050405020304" pitchFamily="18" charset="0"/>
              <a:cs typeface="Times New Roman" panose="02020603050405020304" pitchFamily="18" charset="0"/>
            </a:endParaRPr>
          </a:p>
          <a:p>
            <a:pPr lvl="0"/>
            <a:r>
              <a:rPr lang="en-US" sz="2000" b="1">
                <a:latin typeface="Times New Roman" panose="02020603050405020304" pitchFamily="18" charset="0"/>
                <a:cs typeface="Times New Roman" panose="02020603050405020304" pitchFamily="18" charset="0"/>
              </a:rPr>
              <a:t>PAYMENTS: </a:t>
            </a:r>
            <a:r>
              <a:rPr lang="en-US" sz="2000">
                <a:latin typeface="Times New Roman" panose="02020603050405020304" pitchFamily="18" charset="0"/>
                <a:cs typeface="Times New Roman" panose="02020603050405020304" pitchFamily="18" charset="0"/>
              </a:rPr>
              <a:t>Total payments made towards the credit card balance. This shows the customer's payment behavior and financial responsibility.</a:t>
            </a:r>
            <a:endParaRPr lang="en-IN" sz="2000">
              <a:latin typeface="Times New Roman" panose="02020603050405020304" pitchFamily="18" charset="0"/>
              <a:cs typeface="Times New Roman" panose="02020603050405020304" pitchFamily="18" charset="0"/>
            </a:endParaRPr>
          </a:p>
          <a:p>
            <a:pPr lvl="0"/>
            <a:r>
              <a:rPr lang="en-US" sz="2000" b="1">
                <a:latin typeface="Times New Roman" panose="02020603050405020304" pitchFamily="18" charset="0"/>
                <a:cs typeface="Times New Roman" panose="02020603050405020304" pitchFamily="18" charset="0"/>
              </a:rPr>
              <a:t>TENURE</a:t>
            </a:r>
            <a:r>
              <a:rPr lang="en-US" sz="2000">
                <a:latin typeface="Times New Roman" panose="02020603050405020304" pitchFamily="18" charset="0"/>
                <a:cs typeface="Times New Roman" panose="02020603050405020304" pitchFamily="18" charset="0"/>
              </a:rPr>
              <a:t>: The number of months the customer has been with the credit card issuer. It provides insight into customer loyalty and engagement.</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849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005F-67C4-2C55-D7F0-1FAA47DC107C}"/>
              </a:ext>
            </a:extLst>
          </p:cNvPr>
          <p:cNvSpPr>
            <a:spLocks noGrp="1"/>
          </p:cNvSpPr>
          <p:nvPr>
            <p:ph type="title"/>
          </p:nvPr>
        </p:nvSpPr>
        <p:spPr>
          <a:xfrm>
            <a:off x="678884" y="376871"/>
            <a:ext cx="11240634" cy="766129"/>
          </a:xfrm>
        </p:spPr>
        <p:txBody>
          <a:bodyPr>
            <a:normAutofit fontScale="90000"/>
          </a:bodyPr>
          <a:lstStyle/>
          <a:p>
            <a:r>
              <a:rPr lang="en-US">
                <a:latin typeface="Times New Roman" panose="02020603050405020304" pitchFamily="18" charset="0"/>
                <a:cs typeface="Times New Roman" panose="02020603050405020304" pitchFamily="18" charset="0"/>
              </a:rPr>
              <a:t>VISUALIZING DISTRIBUTIONS OF NUMERICAL FEATURES</a:t>
            </a:r>
            <a:endParaRPr lang="en-IN"/>
          </a:p>
        </p:txBody>
      </p:sp>
      <p:sp>
        <p:nvSpPr>
          <p:cNvPr id="7" name="Rectangle 3">
            <a:extLst>
              <a:ext uri="{FF2B5EF4-FFF2-40B4-BE49-F238E27FC236}">
                <a16:creationId xmlns:a16="http://schemas.microsoft.com/office/drawing/2014/main" id="{D1952537-6D77-195E-9A8A-8A61DB4EF1E8}"/>
              </a:ext>
            </a:extLst>
          </p:cNvPr>
          <p:cNvSpPr>
            <a:spLocks noGrp="1" noChangeArrowheads="1"/>
          </p:cNvSpPr>
          <p:nvPr>
            <p:ph idx="1"/>
          </p:nvPr>
        </p:nvSpPr>
        <p:spPr bwMode="auto">
          <a:xfrm>
            <a:off x="678884" y="1354614"/>
            <a:ext cx="984334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Most features, such as BALANCE, PURCHASES, CASH_ADVANCE, MINIMUM_PAYMENTS, and CREDIT_LIMIT, exhibit right-skewed distributions, indicating that a majority of the data points are concentrated on the lower end, while a few outliers exist on the higher end.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Features like PURCHASES_FREQUENCY, CASH_ADVANCE_FREQUENCY, and INSTALLMENTS_FREQUENCY show a concentration around specific values (e.g., 0 and 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Features like ONEOFF_PURCHASES and CASH_ADVANCE have a significant portion of values close to zero, indicating that many customers do not use these services frequently.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Some features like TENURE and PRC_FULL_PAYMENT seem to have a limited range of values, potentially because these are categorical or restricted values (e.g., tenure capped at 12 months).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110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D82D50B6-B7D4-68BC-C79C-AD69804C85B1}"/>
              </a:ext>
            </a:extLst>
          </p:cNvPr>
          <p:cNvPicPr>
            <a:picLocks noChangeAspect="1"/>
          </p:cNvPicPr>
          <p:nvPr/>
        </p:nvPicPr>
        <p:blipFill>
          <a:blip r:embed="rId2"/>
          <a:stretch>
            <a:fillRect/>
          </a:stretch>
        </p:blipFill>
        <p:spPr>
          <a:xfrm>
            <a:off x="1333500" y="190500"/>
            <a:ext cx="8216899" cy="6172199"/>
          </a:xfrm>
          <a:prstGeom prst="rect">
            <a:avLst/>
          </a:prstGeom>
        </p:spPr>
      </p:pic>
    </p:spTree>
    <p:extLst>
      <p:ext uri="{BB962C8B-B14F-4D97-AF65-F5344CB8AC3E}">
        <p14:creationId xmlns:p14="http://schemas.microsoft.com/office/powerpoint/2010/main" val="207236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6CF0-A2EC-EBF4-A95E-A8328C558172}"/>
              </a:ext>
            </a:extLst>
          </p:cNvPr>
          <p:cNvSpPr>
            <a:spLocks noGrp="1"/>
          </p:cNvSpPr>
          <p:nvPr>
            <p:ph type="title"/>
          </p:nvPr>
        </p:nvSpPr>
        <p:spPr>
          <a:xfrm>
            <a:off x="3371603" y="-413920"/>
            <a:ext cx="5988297" cy="1453734"/>
          </a:xfrm>
        </p:spPr>
        <p:txBody>
          <a:bodyPr>
            <a:normAutofit/>
          </a:bodyPr>
          <a:lstStyle/>
          <a:p>
            <a:pPr algn="ctr"/>
            <a:r>
              <a:rPr lang="en-IN" sz="3400">
                <a:latin typeface="Times New Roman" panose="02020603050405020304" pitchFamily="18" charset="0"/>
                <a:cs typeface="Times New Roman" panose="02020603050405020304" pitchFamily="18" charset="0"/>
              </a:rPr>
              <a:t>CORRELATION MATRIX</a:t>
            </a:r>
          </a:p>
        </p:txBody>
      </p:sp>
      <p:sp>
        <p:nvSpPr>
          <p:cNvPr id="4" name="Text Placeholder 3">
            <a:extLst>
              <a:ext uri="{FF2B5EF4-FFF2-40B4-BE49-F238E27FC236}">
                <a16:creationId xmlns:a16="http://schemas.microsoft.com/office/drawing/2014/main" id="{FB966809-D588-EBE6-F327-9F787E7E2E67}"/>
              </a:ext>
            </a:extLst>
          </p:cNvPr>
          <p:cNvSpPr>
            <a:spLocks noGrp="1"/>
          </p:cNvSpPr>
          <p:nvPr>
            <p:ph type="body" sz="half" idx="2"/>
          </p:nvPr>
        </p:nvSpPr>
        <p:spPr>
          <a:xfrm>
            <a:off x="254391" y="1271097"/>
            <a:ext cx="6806809" cy="4888403"/>
          </a:xfrm>
        </p:spPr>
        <p:txBody>
          <a:bodyPr>
            <a:normAutofit fontScale="25000" lnSpcReduction="20000"/>
          </a:bodyPr>
          <a:lstStyle/>
          <a:p>
            <a:pPr marL="457200" marR="330200" lvl="0" indent="-330200" algn="just" rtl="0">
              <a:lnSpc>
                <a:spcPct val="100000"/>
              </a:lnSpc>
              <a:spcBef>
                <a:spcPts val="0"/>
              </a:spcBef>
              <a:spcAft>
                <a:spcPts val="0"/>
              </a:spcAft>
              <a:buSzPts val="1600"/>
              <a:buFont typeface="Calibri"/>
              <a:buChar char="●"/>
            </a:pPr>
            <a:r>
              <a:rPr lang="en-US" sz="8000" b="1">
                <a:latin typeface="Times New Roman" panose="02020603050405020304" pitchFamily="18" charset="0"/>
                <a:ea typeface="Calibri"/>
                <a:cs typeface="Times New Roman" panose="02020603050405020304" pitchFamily="18" charset="0"/>
                <a:sym typeface="Calibri"/>
              </a:rPr>
              <a:t>PURACHASES_INSTALLMENTS_FREQUECY </a:t>
            </a:r>
            <a:r>
              <a:rPr lang="en-US" sz="8000">
                <a:latin typeface="Times New Roman" panose="02020603050405020304" pitchFamily="18" charset="0"/>
                <a:ea typeface="Calibri"/>
                <a:cs typeface="Times New Roman" panose="02020603050405020304" pitchFamily="18" charset="0"/>
                <a:sym typeface="Calibri"/>
              </a:rPr>
              <a:t>has strong positive correlation with PURCHASE FREQUENCY</a:t>
            </a:r>
          </a:p>
          <a:p>
            <a:pPr marL="457200" marR="330200" lvl="0" indent="-330200" algn="just" rtl="0">
              <a:lnSpc>
                <a:spcPct val="100000"/>
              </a:lnSpc>
              <a:spcBef>
                <a:spcPts val="0"/>
              </a:spcBef>
              <a:spcAft>
                <a:spcPts val="0"/>
              </a:spcAft>
              <a:buSzPts val="1600"/>
              <a:buFont typeface="Calibri"/>
              <a:buChar char="●"/>
            </a:pPr>
            <a:endParaRPr lang="en-US" sz="8000">
              <a:latin typeface="Times New Roman" panose="02020603050405020304" pitchFamily="18" charset="0"/>
              <a:ea typeface="Calibri"/>
              <a:cs typeface="Times New Roman" panose="02020603050405020304" pitchFamily="18" charset="0"/>
              <a:sym typeface="Calibri"/>
            </a:endParaRPr>
          </a:p>
          <a:p>
            <a:pPr marL="457200" marR="330200" lvl="0" indent="-330200" algn="just" rtl="0">
              <a:lnSpc>
                <a:spcPct val="100000"/>
              </a:lnSpc>
              <a:spcBef>
                <a:spcPts val="0"/>
              </a:spcBef>
              <a:spcAft>
                <a:spcPts val="0"/>
              </a:spcAft>
              <a:buSzPts val="1600"/>
              <a:buFont typeface="Calibri"/>
              <a:buChar char="●"/>
            </a:pPr>
            <a:r>
              <a:rPr lang="en-US" sz="8000" b="1">
                <a:latin typeface="Times New Roman" panose="02020603050405020304" pitchFamily="18" charset="0"/>
                <a:ea typeface="Calibri"/>
                <a:cs typeface="Times New Roman" panose="02020603050405020304" pitchFamily="18" charset="0"/>
                <a:sym typeface="Calibri"/>
              </a:rPr>
              <a:t>BALANCE </a:t>
            </a:r>
            <a:r>
              <a:rPr lang="en-US" sz="8000">
                <a:latin typeface="Times New Roman" panose="02020603050405020304" pitchFamily="18" charset="0"/>
                <a:ea typeface="Calibri"/>
                <a:cs typeface="Times New Roman" panose="02020603050405020304" pitchFamily="18" charset="0"/>
                <a:sym typeface="Calibri"/>
              </a:rPr>
              <a:t>has a strong negative correlation with PRC_FULL_PAYMENT</a:t>
            </a:r>
          </a:p>
          <a:p>
            <a:pPr marL="457200" marR="330200" lvl="0" indent="-330200" algn="just" rtl="0">
              <a:lnSpc>
                <a:spcPct val="100000"/>
              </a:lnSpc>
              <a:spcBef>
                <a:spcPts val="0"/>
              </a:spcBef>
              <a:spcAft>
                <a:spcPts val="0"/>
              </a:spcAft>
              <a:buSzPts val="1600"/>
              <a:buFont typeface="Calibri"/>
              <a:buChar char="●"/>
            </a:pPr>
            <a:endParaRPr lang="en-US" sz="8000">
              <a:latin typeface="Times New Roman" panose="02020603050405020304" pitchFamily="18" charset="0"/>
              <a:ea typeface="Calibri"/>
              <a:cs typeface="Times New Roman" panose="02020603050405020304" pitchFamily="18" charset="0"/>
              <a:sym typeface="Calibri"/>
            </a:endParaRPr>
          </a:p>
          <a:p>
            <a:pPr marL="457200" marR="330200" lvl="0" indent="-330200" algn="just" rtl="0">
              <a:lnSpc>
                <a:spcPct val="100000"/>
              </a:lnSpc>
              <a:spcBef>
                <a:spcPts val="0"/>
              </a:spcBef>
              <a:spcAft>
                <a:spcPts val="0"/>
              </a:spcAft>
              <a:buSzPts val="1600"/>
              <a:buFont typeface="Calibri"/>
              <a:buChar char="●"/>
            </a:pPr>
            <a:r>
              <a:rPr lang="en-US" sz="8000" b="1">
                <a:latin typeface="Times New Roman" panose="02020603050405020304" pitchFamily="18" charset="0"/>
                <a:ea typeface="Calibri"/>
                <a:cs typeface="Times New Roman" panose="02020603050405020304" pitchFamily="18" charset="0"/>
                <a:sym typeface="Calibri"/>
              </a:rPr>
              <a:t>TENURE</a:t>
            </a:r>
            <a:r>
              <a:rPr lang="en-US" sz="8000">
                <a:latin typeface="Times New Roman" panose="02020603050405020304" pitchFamily="18" charset="0"/>
                <a:ea typeface="Calibri"/>
                <a:cs typeface="Times New Roman" panose="02020603050405020304" pitchFamily="18" charset="0"/>
                <a:sym typeface="Calibri"/>
              </a:rPr>
              <a:t> has almost no correlation with any (No linear relationship)</a:t>
            </a:r>
          </a:p>
          <a:p>
            <a:pPr marL="457200" marR="330200" lvl="0" indent="-330200" algn="just" rtl="0">
              <a:lnSpc>
                <a:spcPct val="100000"/>
              </a:lnSpc>
              <a:spcBef>
                <a:spcPts val="0"/>
              </a:spcBef>
              <a:spcAft>
                <a:spcPts val="0"/>
              </a:spcAft>
              <a:buSzPts val="1600"/>
              <a:buFont typeface="Calibri"/>
              <a:buChar char="●"/>
            </a:pPr>
            <a:endParaRPr lang="en-US" sz="8000">
              <a:latin typeface="Times New Roman" panose="02020603050405020304" pitchFamily="18" charset="0"/>
              <a:ea typeface="Calibri"/>
              <a:cs typeface="Times New Roman" panose="02020603050405020304" pitchFamily="18" charset="0"/>
              <a:sym typeface="Calibri"/>
            </a:endParaRPr>
          </a:p>
          <a:p>
            <a:pPr marL="457200" marR="330200" lvl="0" indent="-330200" algn="l" rtl="0">
              <a:lnSpc>
                <a:spcPct val="100000"/>
              </a:lnSpc>
              <a:spcBef>
                <a:spcPts val="0"/>
              </a:spcBef>
              <a:spcAft>
                <a:spcPts val="0"/>
              </a:spcAft>
              <a:buSzPts val="1600"/>
              <a:buFont typeface="Calibri"/>
              <a:buChar char="●"/>
            </a:pPr>
            <a:r>
              <a:rPr lang="en-US" sz="8000" b="1">
                <a:latin typeface="Times New Roman" panose="02020603050405020304" pitchFamily="18" charset="0"/>
                <a:ea typeface="Calibri"/>
                <a:cs typeface="Times New Roman" panose="02020603050405020304" pitchFamily="18" charset="0"/>
                <a:sym typeface="Calibri"/>
              </a:rPr>
              <a:t>PURCHASES</a:t>
            </a:r>
            <a:r>
              <a:rPr lang="en-US" sz="8000">
                <a:latin typeface="Times New Roman" panose="02020603050405020304" pitchFamily="18" charset="0"/>
                <a:ea typeface="Calibri"/>
                <a:cs typeface="Times New Roman" panose="02020603050405020304" pitchFamily="18" charset="0"/>
                <a:sym typeface="Calibri"/>
              </a:rPr>
              <a:t> has a positive correlation  with One-Off purchase of 0.92.</a:t>
            </a:r>
          </a:p>
          <a:p>
            <a:pPr marL="457200" marR="330200" lvl="0" indent="-330200" algn="l" rtl="0">
              <a:lnSpc>
                <a:spcPct val="100000"/>
              </a:lnSpc>
              <a:spcBef>
                <a:spcPts val="0"/>
              </a:spcBef>
              <a:spcAft>
                <a:spcPts val="0"/>
              </a:spcAft>
              <a:buSzPts val="1600"/>
              <a:buFont typeface="Calibri"/>
              <a:buChar char="●"/>
            </a:pPr>
            <a:endParaRPr lang="en-US" sz="8000">
              <a:latin typeface="Times New Roman" panose="02020603050405020304" pitchFamily="18" charset="0"/>
              <a:ea typeface="Calibri"/>
              <a:cs typeface="Times New Roman" panose="02020603050405020304" pitchFamily="18" charset="0"/>
              <a:sym typeface="Calibri"/>
            </a:endParaRPr>
          </a:p>
          <a:p>
            <a:pPr marL="457200" marR="330200" lvl="0" indent="-330200" algn="l" rtl="0">
              <a:lnSpc>
                <a:spcPct val="100000"/>
              </a:lnSpc>
              <a:spcBef>
                <a:spcPts val="0"/>
              </a:spcBef>
              <a:spcAft>
                <a:spcPts val="0"/>
              </a:spcAft>
              <a:buSzPts val="1600"/>
              <a:buFont typeface="Calibri"/>
              <a:buChar char="●"/>
            </a:pPr>
            <a:r>
              <a:rPr lang="en-US" sz="8000">
                <a:latin typeface="Times New Roman" panose="02020603050405020304" pitchFamily="18" charset="0"/>
                <a:ea typeface="Calibri"/>
                <a:cs typeface="Times New Roman" panose="02020603050405020304" pitchFamily="18" charset="0"/>
                <a:sym typeface="Calibri"/>
              </a:rPr>
              <a:t> </a:t>
            </a:r>
            <a:r>
              <a:rPr lang="en-US" sz="8000" b="1">
                <a:latin typeface="Times New Roman" panose="02020603050405020304" pitchFamily="18" charset="0"/>
                <a:ea typeface="Calibri"/>
                <a:cs typeface="Times New Roman" panose="02020603050405020304" pitchFamily="18" charset="0"/>
                <a:sym typeface="Calibri"/>
              </a:rPr>
              <a:t>PURCHASES FREQUENCY </a:t>
            </a:r>
            <a:r>
              <a:rPr lang="en-US" sz="8000">
                <a:latin typeface="Times New Roman" panose="02020603050405020304" pitchFamily="18" charset="0"/>
                <a:ea typeface="Calibri"/>
                <a:cs typeface="Times New Roman" panose="02020603050405020304" pitchFamily="18" charset="0"/>
                <a:sym typeface="Calibri"/>
              </a:rPr>
              <a:t>has a positive correlation with PURCHASES INSTALLMENT FREQUENCY of 0.86.</a:t>
            </a:r>
          </a:p>
          <a:p>
            <a:pPr marL="457200" marR="330200" lvl="0" indent="-330200" algn="l" rtl="0">
              <a:lnSpc>
                <a:spcPct val="100000"/>
              </a:lnSpc>
              <a:spcBef>
                <a:spcPts val="0"/>
              </a:spcBef>
              <a:spcAft>
                <a:spcPts val="0"/>
              </a:spcAft>
              <a:buSzPts val="1600"/>
              <a:buFont typeface="Calibri"/>
              <a:buChar char="●"/>
            </a:pPr>
            <a:endParaRPr lang="en-US" sz="8000">
              <a:latin typeface="Times New Roman" panose="02020603050405020304" pitchFamily="18" charset="0"/>
              <a:ea typeface="Calibri"/>
              <a:cs typeface="Times New Roman" panose="02020603050405020304" pitchFamily="18" charset="0"/>
              <a:sym typeface="Calibri"/>
            </a:endParaRPr>
          </a:p>
          <a:p>
            <a:pPr marL="457200" marR="330200" lvl="0" indent="-330200" algn="l" rtl="0">
              <a:lnSpc>
                <a:spcPct val="100000"/>
              </a:lnSpc>
              <a:spcBef>
                <a:spcPts val="0"/>
              </a:spcBef>
              <a:spcAft>
                <a:spcPts val="0"/>
              </a:spcAft>
              <a:buSzPts val="1600"/>
              <a:buFont typeface="Calibri"/>
              <a:buChar char="●"/>
            </a:pPr>
            <a:r>
              <a:rPr lang="en-US" sz="8000" b="1">
                <a:latin typeface="Times New Roman" panose="02020603050405020304" pitchFamily="18" charset="0"/>
                <a:ea typeface="Calibri"/>
                <a:cs typeface="Times New Roman" panose="02020603050405020304" pitchFamily="18" charset="0"/>
                <a:sym typeface="Calibri"/>
              </a:rPr>
              <a:t> CASH ADVANCE_TRX  </a:t>
            </a:r>
            <a:r>
              <a:rPr lang="en-US" sz="8000">
                <a:latin typeface="Times New Roman" panose="02020603050405020304" pitchFamily="18" charset="0"/>
                <a:ea typeface="Calibri"/>
                <a:cs typeface="Times New Roman" panose="02020603050405020304" pitchFamily="18" charset="0"/>
                <a:sym typeface="Calibri"/>
              </a:rPr>
              <a:t>has a positive correlation with CASH ADVANCE_FREQUENCY of 0.8.</a:t>
            </a:r>
          </a:p>
          <a:p>
            <a:endParaRPr lang="en-IN"/>
          </a:p>
        </p:txBody>
      </p:sp>
      <p:pic>
        <p:nvPicPr>
          <p:cNvPr id="5" name="Content Placeholder 4">
            <a:extLst>
              <a:ext uri="{FF2B5EF4-FFF2-40B4-BE49-F238E27FC236}">
                <a16:creationId xmlns:a16="http://schemas.microsoft.com/office/drawing/2014/main" id="{2EE58411-735C-2AB5-2D9D-C290AE99DA4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061200" y="1166813"/>
            <a:ext cx="4853816" cy="4865688"/>
          </a:xfrm>
          <a:prstGeom prst="rect">
            <a:avLst/>
          </a:prstGeom>
        </p:spPr>
      </p:pic>
    </p:spTree>
    <p:extLst>
      <p:ext uri="{BB962C8B-B14F-4D97-AF65-F5344CB8AC3E}">
        <p14:creationId xmlns:p14="http://schemas.microsoft.com/office/powerpoint/2010/main" val="3622603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4591-8476-E62B-315C-F01E1BEC9338}"/>
              </a:ext>
            </a:extLst>
          </p:cNvPr>
          <p:cNvSpPr>
            <a:spLocks noGrp="1"/>
          </p:cNvSpPr>
          <p:nvPr>
            <p:ph type="title"/>
          </p:nvPr>
        </p:nvSpPr>
        <p:spPr>
          <a:xfrm>
            <a:off x="3033893" y="206791"/>
            <a:ext cx="6402207" cy="845632"/>
          </a:xfrm>
        </p:spPr>
        <p:txBody>
          <a:bodyPr>
            <a:normAutofit fontScale="90000"/>
          </a:bodyPr>
          <a:lstStyle/>
          <a:p>
            <a:pPr algn="ctr"/>
            <a:r>
              <a:rPr lang="en-IN" sz="3400" i="0">
                <a:solidFill>
                  <a:srgbClr val="1F1F1F"/>
                </a:solidFill>
                <a:effectLst/>
                <a:latin typeface="Times New Roman" panose="02020603050405020304" pitchFamily="18" charset="0"/>
                <a:cs typeface="Times New Roman" panose="02020603050405020304" pitchFamily="18" charset="0"/>
              </a:rPr>
              <a:t>EXPLORATORY DATA ANALYSIS</a:t>
            </a:r>
            <a:endParaRPr lang="en-IN" sz="340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7A0D475-5FD8-92F1-C277-90C89BBE16FB}"/>
              </a:ext>
            </a:extLst>
          </p:cNvPr>
          <p:cNvSpPr>
            <a:spLocks noGrp="1"/>
          </p:cNvSpPr>
          <p:nvPr>
            <p:ph type="body" sz="half" idx="2"/>
          </p:nvPr>
        </p:nvSpPr>
        <p:spPr>
          <a:xfrm>
            <a:off x="0" y="1475885"/>
            <a:ext cx="6023544" cy="4035915"/>
          </a:xfrm>
        </p:spPr>
        <p:txBody>
          <a:bodyPr>
            <a:noAutofit/>
          </a:bodyPr>
          <a:lstStyle/>
          <a:p>
            <a:pPr marL="285750" indent="-285750">
              <a:buFont typeface="Wingdings" panose="05000000000000000000" pitchFamily="2" charset="2"/>
              <a:buChar char="Ø"/>
            </a:pPr>
            <a:r>
              <a:rPr lang="en-US" sz="2000" b="1">
                <a:solidFill>
                  <a:schemeClr val="tx1"/>
                </a:solidFill>
                <a:latin typeface="Times New Roman" panose="02020603050405020304" pitchFamily="18" charset="0"/>
                <a:cs typeface="Times New Roman" panose="02020603050405020304" pitchFamily="18" charset="0"/>
              </a:rPr>
              <a:t>BALANCE and PURCHASES:</a:t>
            </a:r>
            <a:r>
              <a:rPr lang="en-US" sz="2000">
                <a:solidFill>
                  <a:schemeClr val="tx1"/>
                </a:solidFill>
                <a:latin typeface="Times New Roman" panose="02020603050405020304" pitchFamily="18" charset="0"/>
                <a:cs typeface="Times New Roman" panose="02020603050405020304" pitchFamily="18" charset="0"/>
              </a:rPr>
              <a:t> These features exhibit a wide range of values, with a significant number of outliers indicating that some customers have much higher balances and purchase amounts compared to others.</a:t>
            </a:r>
          </a:p>
          <a:p>
            <a:pPr marL="285750" indent="-285750">
              <a:buFont typeface="Wingdings" panose="05000000000000000000" pitchFamily="2" charset="2"/>
              <a:buChar char="Ø"/>
            </a:pPr>
            <a:r>
              <a:rPr lang="en-US" sz="2000" b="1">
                <a:solidFill>
                  <a:schemeClr val="tx1"/>
                </a:solidFill>
                <a:latin typeface="Times New Roman" panose="02020603050405020304" pitchFamily="18" charset="0"/>
                <a:cs typeface="Times New Roman" panose="02020603050405020304" pitchFamily="18" charset="0"/>
              </a:rPr>
              <a:t>CREDIT_LIMIT and PAYMENTS:</a:t>
            </a:r>
            <a:r>
              <a:rPr lang="en-US" sz="2000">
                <a:solidFill>
                  <a:schemeClr val="tx1"/>
                </a:solidFill>
                <a:latin typeface="Times New Roman" panose="02020603050405020304" pitchFamily="18" charset="0"/>
                <a:cs typeface="Times New Roman" panose="02020603050405020304" pitchFamily="18" charset="0"/>
              </a:rPr>
              <a:t> The distributions for these features are also right-skewed, with outliers suggesting that while most customers have moderate credit limits and payments, a few have significantly higher values.</a:t>
            </a:r>
          </a:p>
          <a:p>
            <a:pPr marL="285750" indent="-28575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NO OUTLIERS </a:t>
            </a:r>
            <a:r>
              <a:rPr lang="en-US" sz="2000">
                <a:latin typeface="Times New Roman" panose="02020603050405020304" pitchFamily="18" charset="0"/>
                <a:cs typeface="Times New Roman" panose="02020603050405020304" pitchFamily="18" charset="0"/>
              </a:rPr>
              <a:t>in "PURCHASES_FREQUENCY"  "PURCHASES_INSTALLMENTS_FREQUENCY"</a:t>
            </a:r>
            <a:endParaRPr lang="en-IN" sz="200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CF36F081-AFB4-0169-B01B-AA1BD12558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20344" y="1475885"/>
            <a:ext cx="5489005" cy="3684641"/>
          </a:xfrm>
        </p:spPr>
      </p:pic>
    </p:spTree>
    <p:extLst>
      <p:ext uri="{BB962C8B-B14F-4D97-AF65-F5344CB8AC3E}">
        <p14:creationId xmlns:p14="http://schemas.microsoft.com/office/powerpoint/2010/main" val="2269912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1136</Words>
  <Application>Microsoft Office PowerPoint</Application>
  <PresentationFormat>Widescreen</PresentationFormat>
  <Paragraphs>92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Figtree</vt:lpstr>
      <vt:lpstr>Oswald</vt:lpstr>
      <vt:lpstr>Times New Roman</vt:lpstr>
      <vt:lpstr>Wingdings</vt:lpstr>
      <vt:lpstr>BIA Template</vt:lpstr>
      <vt:lpstr>PowerPoint Presentation</vt:lpstr>
      <vt:lpstr>AGENDA </vt:lpstr>
      <vt:lpstr>INTRODUCTION</vt:lpstr>
      <vt:lpstr>DATA PREPROCESSING</vt:lpstr>
      <vt:lpstr>DATA COLLECTION</vt:lpstr>
      <vt:lpstr>VISUALIZING DISTRIBUTIONS OF NUMERICAL FEATURES</vt:lpstr>
      <vt:lpstr>PowerPoint Presentation</vt:lpstr>
      <vt:lpstr>CORRELATION MATRIX</vt:lpstr>
      <vt:lpstr>EXPLORATORY DATA ANALYSIS</vt:lpstr>
      <vt:lpstr>METHODS </vt:lpstr>
      <vt:lpstr>MODEL CLUSTER VISUALIZATION</vt:lpstr>
      <vt:lpstr>CONCLUSION</vt:lpstr>
      <vt:lpstr>CLUSTER ANALYSIS</vt:lpstr>
      <vt:lpstr>PowerPoint Presentation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saro kannan</cp:lastModifiedBy>
  <cp:revision>2</cp:revision>
  <dcterms:created xsi:type="dcterms:W3CDTF">2020-12-23T13:36:00Z</dcterms:created>
  <dcterms:modified xsi:type="dcterms:W3CDTF">2024-11-26T10:26:15Z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